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D718A02-364A-44A5-B702-EE3F9909C6C2}">
  <a:tblStyle styleId="{CD718A02-364A-44A5-B702-EE3F9909C6C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371" name="Google Shape;37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2" name="Google Shape;37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/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/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Рисунок с подписью" type="picTx">
  <p:cSld name="PICTURE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74" name="Google Shape;74;p11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Объект с подписью" type="objTx">
  <p:cSld name="OBJECT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80" name="Google Shape;80;p12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олько заголовок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Сравнение" type="twoTxTwoObj">
  <p:cSld name="TWO_OBJECTS_WITH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92" name="Google Shape;92;p14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93" name="Google Shape;93;p14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94" name="Google Shape;94;p14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95" name="Google Shape;95;p14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Два объекта" type="twoObj">
  <p:cSld name="TWO_OBJECTS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01" name="Google Shape;101;p15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02" name="Google Shape;102;p15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раздела" type="secHead">
  <p:cSld name="SECTION_HEAD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108" name="Google Shape;108;p16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устой слайд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объект над текстом" type="objOverTx">
  <p:cSld name="OBJECT_OVER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457200" y="1600200"/>
            <a:ext cx="8229600" cy="21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57200" y="3938588"/>
            <a:ext cx="8229600" cy="21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Объект" type="objOnly">
  <p:cSld name="OBJECT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idx="1" type="body"/>
          </p:nvPr>
        </p:nvSpPr>
        <p:spPr>
          <a:xfrm>
            <a:off x="457200" y="274638"/>
            <a:ext cx="8229600" cy="58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, текст и два объекта" type="txAndTwoObj">
  <p:cSld name="TEXT_AND_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2" type="body"/>
          </p:nvPr>
        </p:nvSpPr>
        <p:spPr>
          <a:xfrm>
            <a:off x="4648200" y="1600200"/>
            <a:ext cx="4038600" cy="21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3" type="body"/>
          </p:nvPr>
        </p:nvSpPr>
        <p:spPr>
          <a:xfrm>
            <a:off x="4648200" y="3938588"/>
            <a:ext cx="4038600" cy="21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, текст и объект" type="txAndObj">
  <p:cSld name="TEXT_AND_OBJEC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Вертикальный заголовок и текст" type="vertTitleAndTx">
  <p:cSld name="VERTICAL_TITLE_AND_VERTICAL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вертикальный текст" type="vertTx">
  <p:cSld name="VERTICAL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 rot="5400000">
            <a:off x="2308950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245225"/>
            <a:ext cx="2895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245225"/>
            <a:ext cx="21336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jp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jpg"/><Relationship Id="rId4" Type="http://schemas.openxmlformats.org/officeDocument/2006/relationships/image" Target="../media/image25.png"/><Relationship Id="rId5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27.jpg"/><Relationship Id="rId5" Type="http://schemas.openxmlformats.org/officeDocument/2006/relationships/image" Target="../media/image2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Relationship Id="rId4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jpg"/><Relationship Id="rId4" Type="http://schemas.openxmlformats.org/officeDocument/2006/relationships/image" Target="../media/image3.png"/><Relationship Id="rId5" Type="http://schemas.openxmlformats.org/officeDocument/2006/relationships/image" Target="../media/image34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5.png"/><Relationship Id="rId4" Type="http://schemas.openxmlformats.org/officeDocument/2006/relationships/image" Target="../media/image3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7.jpg"/><Relationship Id="rId4" Type="http://schemas.openxmlformats.org/officeDocument/2006/relationships/image" Target="../media/image2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8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9.jpg"/><Relationship Id="rId4" Type="http://schemas.openxmlformats.org/officeDocument/2006/relationships/image" Target="../media/image2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0.jpg"/><Relationship Id="rId4" Type="http://schemas.openxmlformats.org/officeDocument/2006/relationships/image" Target="../media/image2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6.jpg"/><Relationship Id="rId5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олотно" id="115" name="Google Shape;115;p17"/>
          <p:cNvPicPr preferRelativeResize="0"/>
          <p:nvPr/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179387" y="76200"/>
            <a:ext cx="1497012" cy="1295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116" name="Google Shape;116;p17"/>
          <p:cNvSpPr txBox="1"/>
          <p:nvPr/>
        </p:nvSpPr>
        <p:spPr>
          <a:xfrm>
            <a:off x="0" y="1447800"/>
            <a:ext cx="9144000" cy="47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Структурообразование липидов в водной среде. Термотропный фазовый переход: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гель  -   жидкий кристалл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Амфифильная природа липидов.</a:t>
            </a:r>
            <a:endParaRPr/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Образование липидами различных структур в воде</a:t>
            </a:r>
            <a:endParaRPr/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Движущая сила структурообразования липидов</a:t>
            </a:r>
            <a:endParaRPr/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Фазовые переходы липидов в мембране</a:t>
            </a:r>
            <a:endParaRPr/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Термотропный фазовый переход гель-жидкий кристалл</a:t>
            </a:r>
            <a:endParaRPr/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Методы изучения фазового перехода гель-жидкий кристалл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6"/>
          <p:cNvSpPr txBox="1"/>
          <p:nvPr>
            <p:ph idx="4294967295" type="title"/>
          </p:nvPr>
        </p:nvSpPr>
        <p:spPr>
          <a:xfrm>
            <a:off x="1295400" y="274637"/>
            <a:ext cx="77724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Подвижность молекул липидов в бислое</a:t>
            </a:r>
            <a:endParaRPr/>
          </a:p>
        </p:txBody>
      </p:sp>
      <p:pic>
        <p:nvPicPr>
          <p:cNvPr id="555" name="Google Shape;55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825" y="1412875"/>
            <a:ext cx="3903662" cy="3455988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26"/>
          <p:cNvSpPr txBox="1"/>
          <p:nvPr/>
        </p:nvSpPr>
        <p:spPr>
          <a:xfrm>
            <a:off x="4419600" y="1125537"/>
            <a:ext cx="4724400" cy="52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 – изменение ориентации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полярных головок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II – быстрая латеральная диффузия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в двумерном  пространстве бислоя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III – быстрые колебания ацильных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цепей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IV – образование кинков и их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перемещение вдоль ацильных цепей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 – вращательная подвижность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вокруг длинной оси молекулы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VI – переход с одной стороны бислоя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на другую (флип-флоп)</a:t>
            </a:r>
            <a:endParaRPr/>
          </a:p>
        </p:txBody>
      </p:sp>
      <p:pic>
        <p:nvPicPr>
          <p:cNvPr descr="Полотно" id="557" name="Google Shape;557;p26"/>
          <p:cNvPicPr preferRelativeResize="0"/>
          <p:nvPr/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20637"/>
            <a:ext cx="1295399" cy="104616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7"/>
          <p:cNvSpPr txBox="1"/>
          <p:nvPr>
            <p:ph type="title"/>
          </p:nvPr>
        </p:nvSpPr>
        <p:spPr>
          <a:xfrm>
            <a:off x="1219200" y="274637"/>
            <a:ext cx="74676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Термотропный фазовый переход липидов</a:t>
            </a:r>
            <a:b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гель-жидкий кристалл</a:t>
            </a:r>
            <a:endParaRPr/>
          </a:p>
        </p:txBody>
      </p:sp>
      <p:sp>
        <p:nvSpPr>
          <p:cNvPr id="563" name="Google Shape;563;p27"/>
          <p:cNvSpPr txBox="1"/>
          <p:nvPr>
            <p:ph idx="1" type="body"/>
          </p:nvPr>
        </p:nvSpPr>
        <p:spPr>
          <a:xfrm>
            <a:off x="381000" y="1219200"/>
            <a:ext cx="8436000" cy="21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Липидный бислой в зависимости от температуры: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11430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•"/>
            </a:pP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b="1" i="0" lang="en-US" sz="18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Т &lt; Т фаз.перехода</a:t>
            </a: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-  Кристаллическое  (гелевое, твердое) состояние,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rgbClr val="660033"/>
              </a:buClr>
              <a:buSzPts val="1800"/>
              <a:buFont typeface="Times"/>
              <a:buNone/>
            </a:pPr>
            <a:r>
              <a:rPr b="1" i="0" lang="en-US" sz="18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Lβ – фаза</a:t>
            </a: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(ламеллярная β-фаза) 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i="0" sz="18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11430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•"/>
            </a:pP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b="1" i="0" lang="en-US" sz="18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Т &gt; Т </a:t>
            </a:r>
            <a:r>
              <a:rPr b="0" i="0" lang="en-US" sz="18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фаз.перехода</a:t>
            </a: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- Жидкокристаллическое   (жидкое)  состояние,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rgbClr val="660033"/>
              </a:buClr>
              <a:buSzPts val="1800"/>
              <a:buFont typeface="Times"/>
              <a:buNone/>
            </a:pPr>
            <a:r>
              <a:rPr b="1" i="0" lang="en-US" sz="18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Lα – фаза</a:t>
            </a: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(ламеллярная α-фаза)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i="0" sz="18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2286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i="0" sz="18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564" name="Google Shape;564;p2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737" y="3848100"/>
            <a:ext cx="2044800" cy="218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27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08587" y="3943350"/>
            <a:ext cx="2922600" cy="217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27"/>
          <p:cNvSpPr/>
          <p:nvPr/>
        </p:nvSpPr>
        <p:spPr>
          <a:xfrm>
            <a:off x="3419475" y="4292600"/>
            <a:ext cx="1320900" cy="42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27"/>
          <p:cNvSpPr/>
          <p:nvPr/>
        </p:nvSpPr>
        <p:spPr>
          <a:xfrm>
            <a:off x="3276600" y="5300662"/>
            <a:ext cx="1422300" cy="4509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27"/>
          <p:cNvSpPr txBox="1"/>
          <p:nvPr/>
        </p:nvSpPr>
        <p:spPr>
          <a:xfrm>
            <a:off x="3432175" y="4872037"/>
            <a:ext cx="12447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Т &lt; Тф.п.</a:t>
            </a:r>
            <a:endParaRPr/>
          </a:p>
        </p:txBody>
      </p:sp>
      <p:sp>
        <p:nvSpPr>
          <p:cNvPr id="569" name="Google Shape;569;p27"/>
          <p:cNvSpPr txBox="1"/>
          <p:nvPr/>
        </p:nvSpPr>
        <p:spPr>
          <a:xfrm>
            <a:off x="3468687" y="3937000"/>
            <a:ext cx="12447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Т &gt; Тф.п.</a:t>
            </a:r>
            <a:endParaRPr/>
          </a:p>
        </p:txBody>
      </p:sp>
      <p:sp>
        <p:nvSpPr>
          <p:cNvPr id="570" name="Google Shape;570;p27"/>
          <p:cNvSpPr txBox="1"/>
          <p:nvPr/>
        </p:nvSpPr>
        <p:spPr>
          <a:xfrm>
            <a:off x="1243012" y="6240462"/>
            <a:ext cx="12462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L</a:t>
            </a:r>
            <a:r>
              <a:rPr b="1" i="0" lang="en-US" sz="16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β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– фаза</a:t>
            </a:r>
            <a:endParaRPr/>
          </a:p>
        </p:txBody>
      </p:sp>
      <p:sp>
        <p:nvSpPr>
          <p:cNvPr id="571" name="Google Shape;571;p27"/>
          <p:cNvSpPr txBox="1"/>
          <p:nvPr/>
        </p:nvSpPr>
        <p:spPr>
          <a:xfrm>
            <a:off x="6297612" y="6256337"/>
            <a:ext cx="12810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Lα – фаза</a:t>
            </a:r>
            <a:endParaRPr/>
          </a:p>
        </p:txBody>
      </p:sp>
      <p:pic>
        <p:nvPicPr>
          <p:cNvPr descr="Полотно" id="572" name="Google Shape;572;p27"/>
          <p:cNvPicPr preferRelativeResize="0"/>
          <p:nvPr/>
        </p:nvPicPr>
        <p:blipFill rotWithShape="1">
          <a:blip r:embed="rId5">
            <a:alphaModFix/>
          </a:blip>
          <a:srcRect b="18813" l="4152" r="6537" t="13242"/>
          <a:stretch/>
        </p:blipFill>
        <p:spPr>
          <a:xfrm>
            <a:off x="0" y="0"/>
            <a:ext cx="1219200" cy="1219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  <p:transition advClick="0" advTm="8000">
    <p:wipe dir="u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28"/>
          <p:cNvSpPr txBox="1"/>
          <p:nvPr>
            <p:ph type="title"/>
          </p:nvPr>
        </p:nvSpPr>
        <p:spPr>
          <a:xfrm>
            <a:off x="914400" y="3048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Температура ф.п. гель - жидкий кристалл</a:t>
            </a:r>
            <a:endParaRPr/>
          </a:p>
        </p:txBody>
      </p:sp>
      <p:sp>
        <p:nvSpPr>
          <p:cNvPr id="578" name="Google Shape;578;p28"/>
          <p:cNvSpPr txBox="1"/>
          <p:nvPr>
            <p:ph idx="1" type="body"/>
          </p:nvPr>
        </p:nvSpPr>
        <p:spPr>
          <a:xfrm>
            <a:off x="457200" y="1600200"/>
            <a:ext cx="83820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	Переход липидного бислоя Lβ ↔ Lα происходит при строго определенной температуре, характерной для данного липида и называемой </a:t>
            </a:r>
            <a:r>
              <a:rPr b="1" i="0" lang="en-US" sz="20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температурой фазового перехода гель - жидкий кристалл Тф.п.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(D. Chapman).</a:t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38" id="579" name="Google Shape;579;p28"/>
          <p:cNvPicPr preferRelativeResize="0"/>
          <p:nvPr/>
        </p:nvPicPr>
        <p:blipFill rotWithShape="1">
          <a:blip r:embed="rId3">
            <a:alphaModFix/>
          </a:blip>
          <a:srcRect b="0" l="3142" r="6285" t="0"/>
          <a:stretch/>
        </p:blipFill>
        <p:spPr>
          <a:xfrm>
            <a:off x="684212" y="3429000"/>
            <a:ext cx="7848601" cy="31686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отно" id="580" name="Google Shape;580;p28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0"/>
            <a:ext cx="1025400" cy="1070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9"/>
          <p:cNvSpPr txBox="1"/>
          <p:nvPr>
            <p:ph type="title"/>
          </p:nvPr>
        </p:nvSpPr>
        <p:spPr>
          <a:xfrm>
            <a:off x="1524000" y="76200"/>
            <a:ext cx="716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Представление о механизме  фазовых переходов в липидных структурах</a:t>
            </a:r>
            <a:endParaRPr/>
          </a:p>
        </p:txBody>
      </p:sp>
      <p:pic>
        <p:nvPicPr>
          <p:cNvPr descr="39" id="586" name="Google Shape;586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41437"/>
            <a:ext cx="3673500" cy="24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387" y="4437062"/>
            <a:ext cx="4176712" cy="2232025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29"/>
          <p:cNvSpPr txBox="1"/>
          <p:nvPr/>
        </p:nvSpPr>
        <p:spPr>
          <a:xfrm>
            <a:off x="4356100" y="1341437"/>
            <a:ext cx="4614900" cy="46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а</a:t>
            </a: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-  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в гелевом состоянии при Т &lt; Т </a:t>
            </a: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ф.п.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углеводородные цепи имеют максимально вытянутую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трансоидную конформацию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(наиболее плотная упаковка)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б, в, г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– в ж.к. состоянии при Т &gt; Т </a:t>
            </a: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ф.п.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резкое усиление их вращательной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и колебательной подвижности,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1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гош-транс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-изомеризация,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возникновение </a:t>
            </a:r>
            <a:r>
              <a:rPr b="1" i="0" lang="en-US" sz="20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кинков (изгибов)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в цепях  (рыхлая упаковка бислоя)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/>
          </a:p>
        </p:txBody>
      </p:sp>
      <p:sp>
        <p:nvSpPr>
          <p:cNvPr id="589" name="Google Shape;589;p29"/>
          <p:cNvSpPr txBox="1"/>
          <p:nvPr/>
        </p:nvSpPr>
        <p:spPr>
          <a:xfrm>
            <a:off x="323850" y="3500437"/>
            <a:ext cx="297000" cy="396900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а</a:t>
            </a:r>
            <a:endParaRPr/>
          </a:p>
        </p:txBody>
      </p:sp>
      <p:sp>
        <p:nvSpPr>
          <p:cNvPr id="590" name="Google Shape;590;p29"/>
          <p:cNvSpPr txBox="1"/>
          <p:nvPr/>
        </p:nvSpPr>
        <p:spPr>
          <a:xfrm>
            <a:off x="1403350" y="3500437"/>
            <a:ext cx="312600" cy="396900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б</a:t>
            </a:r>
            <a:endParaRPr/>
          </a:p>
        </p:txBody>
      </p:sp>
      <p:sp>
        <p:nvSpPr>
          <p:cNvPr id="591" name="Google Shape;591;p29"/>
          <p:cNvSpPr txBox="1"/>
          <p:nvPr/>
        </p:nvSpPr>
        <p:spPr>
          <a:xfrm>
            <a:off x="2555875" y="3500437"/>
            <a:ext cx="304800" cy="396900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в</a:t>
            </a:r>
            <a:endParaRPr/>
          </a:p>
        </p:txBody>
      </p:sp>
      <p:sp>
        <p:nvSpPr>
          <p:cNvPr id="592" name="Google Shape;592;p29"/>
          <p:cNvSpPr txBox="1"/>
          <p:nvPr/>
        </p:nvSpPr>
        <p:spPr>
          <a:xfrm>
            <a:off x="3635375" y="3500437"/>
            <a:ext cx="288900" cy="396900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г</a:t>
            </a:r>
            <a:endParaRPr/>
          </a:p>
        </p:txBody>
      </p:sp>
      <p:pic>
        <p:nvPicPr>
          <p:cNvPr descr="Полотно" id="593" name="Google Shape;593;p29"/>
          <p:cNvPicPr preferRelativeResize="0"/>
          <p:nvPr>
            <p:ph idx="1" type="body"/>
          </p:nvPr>
        </p:nvPicPr>
        <p:blipFill rotWithShape="1">
          <a:blip r:embed="rId5">
            <a:alphaModFix/>
          </a:blip>
          <a:srcRect b="18813" l="4152" r="6537" t="13242"/>
          <a:stretch/>
        </p:blipFill>
        <p:spPr>
          <a:xfrm>
            <a:off x="0" y="0"/>
            <a:ext cx="1171500" cy="1222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0"/>
          <p:cNvSpPr txBox="1"/>
          <p:nvPr>
            <p:ph idx="4294967295" type="title"/>
          </p:nvPr>
        </p:nvSpPr>
        <p:spPr>
          <a:xfrm>
            <a:off x="1676400" y="274637"/>
            <a:ext cx="65532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Изменения структуры бислоя при</a:t>
            </a:r>
            <a:br>
              <a:rPr b="1" i="0" lang="en-US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его переходе из гелевого в ж.к.</a:t>
            </a:r>
            <a:br>
              <a:rPr b="1" i="0" lang="en-US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состояние</a:t>
            </a:r>
            <a:endParaRPr/>
          </a:p>
        </p:txBody>
      </p:sp>
      <p:pic>
        <p:nvPicPr>
          <p:cNvPr id="599" name="Google Shape;5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1676400"/>
            <a:ext cx="6400800" cy="2735262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30"/>
          <p:cNvSpPr txBox="1"/>
          <p:nvPr/>
        </p:nvSpPr>
        <p:spPr>
          <a:xfrm>
            <a:off x="1752600" y="4648200"/>
            <a:ext cx="4897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уменьшение толщины бислоя</a:t>
            </a:r>
            <a:endParaRPr/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увеличение его латерального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растяжения</a:t>
            </a:r>
            <a:endParaRPr/>
          </a:p>
        </p:txBody>
      </p:sp>
      <p:pic>
        <p:nvPicPr>
          <p:cNvPr descr="Полотно" id="601" name="Google Shape;601;p30"/>
          <p:cNvPicPr preferRelativeResize="0"/>
          <p:nvPr/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20637"/>
            <a:ext cx="1295399" cy="104616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31"/>
          <p:cNvSpPr txBox="1"/>
          <p:nvPr>
            <p:ph type="title"/>
          </p:nvPr>
        </p:nvSpPr>
        <p:spPr>
          <a:xfrm>
            <a:off x="1066800" y="274637"/>
            <a:ext cx="807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b="1" i="0" lang="en-US" sz="3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Влияние структуры молекул липидов на Тф.п. гель-ж.к.</a:t>
            </a:r>
            <a:endParaRPr/>
          </a:p>
        </p:txBody>
      </p:sp>
      <p:sp>
        <p:nvSpPr>
          <p:cNvPr id="607" name="Google Shape;607;p31"/>
          <p:cNvSpPr txBox="1"/>
          <p:nvPr>
            <p:ph idx="1" type="body"/>
          </p:nvPr>
        </p:nvSpPr>
        <p:spPr>
          <a:xfrm>
            <a:off x="381000" y="20574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33400" lvl="0" marL="533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400"/>
              <a:buFont typeface="Times"/>
              <a:buAutoNum type="arabicPeriod"/>
            </a:pPr>
            <a:r>
              <a:rPr b="1" i="0" lang="en-US" sz="24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Длина углеводородных цепей фосфолипидов.</a:t>
            </a:r>
            <a:endParaRPr/>
          </a:p>
          <a:p>
            <a:pPr indent="-533400" lvl="0" marL="53340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b="1" i="0" sz="3600" u="none">
              <a:solidFill>
                <a:srgbClr val="660033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533400" lvl="0" marL="533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●"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С увеличением длины</a:t>
            </a:r>
            <a:endParaRPr/>
          </a:p>
          <a:p>
            <a:pPr indent="-533400" lvl="0" marL="533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 	углеводородных цепей</a:t>
            </a:r>
            <a:endParaRPr/>
          </a:p>
          <a:p>
            <a:pPr indent="-533400" lvl="0" marL="533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	Тф.п. гель-ж.к. возрастает</a:t>
            </a:r>
            <a:endParaRPr/>
          </a:p>
        </p:txBody>
      </p:sp>
      <p:graphicFrame>
        <p:nvGraphicFramePr>
          <p:cNvPr id="608" name="Google Shape;608;p31"/>
          <p:cNvGraphicFramePr/>
          <p:nvPr/>
        </p:nvGraphicFramePr>
        <p:xfrm>
          <a:off x="4495800" y="2286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{CD718A02-364A-44A5-B702-EE3F9909C6C2}</a:tableStyleId>
              </a:tblPr>
              <a:tblGrid>
                <a:gridCol w="1524000"/>
                <a:gridCol w="1144575"/>
                <a:gridCol w="1751000"/>
              </a:tblGrid>
              <a:tr h="822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Times"/>
                        <a:buNone/>
                      </a:pPr>
                      <a:r>
                        <a:rPr b="1" i="0" lang="en-US" sz="28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ФХ</a:t>
                      </a:r>
                      <a:endParaRPr/>
                    </a:p>
                  </a:txBody>
                  <a:tcPr marT="0" marB="0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Тф.п., ºС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Δ Н, ккал/моль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8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33399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rgbClr val="333399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14:0/14:0</a:t>
                      </a:r>
                      <a:endParaRPr/>
                    </a:p>
                  </a:txBody>
                  <a:tcPr marT="0" marB="0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0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+23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0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6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43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33399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rgbClr val="333399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16:0/16:0</a:t>
                      </a:r>
                      <a:endParaRPr/>
                    </a:p>
                  </a:txBody>
                  <a:tcPr marT="0" marB="0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0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+41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0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8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33399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rgbClr val="333399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18:0/18:0</a:t>
                      </a:r>
                      <a:endParaRPr/>
                    </a:p>
                  </a:txBody>
                  <a:tcPr marT="0" marB="0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0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+58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0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10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descr="Полотно" id="609" name="Google Shape;609;p3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949200" cy="990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2"/>
          <p:cNvSpPr txBox="1"/>
          <p:nvPr>
            <p:ph type="title"/>
          </p:nvPr>
        </p:nvSpPr>
        <p:spPr>
          <a:xfrm>
            <a:off x="9906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Влияние структуры молекул липидов на </a:t>
            </a:r>
            <a:br>
              <a:rPr b="1" i="0" lang="en-US" sz="2800" u="none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2800" u="none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Тф.п. гель-ж.к.</a:t>
            </a:r>
            <a:endParaRPr/>
          </a:p>
        </p:txBody>
      </p:sp>
      <p:sp>
        <p:nvSpPr>
          <p:cNvPr id="615" name="Google Shape;615;p32"/>
          <p:cNvSpPr txBox="1"/>
          <p:nvPr>
            <p:ph idx="1" type="body"/>
          </p:nvPr>
        </p:nvSpPr>
        <p:spPr>
          <a:xfrm>
            <a:off x="457200" y="2027237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2.</a:t>
            </a:r>
            <a:r>
              <a:rPr b="1" i="0" lang="en-US" sz="2400" u="none">
                <a:solidFill>
                  <a:srgbClr val="9900CC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b="1" i="0" lang="en-US" sz="24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Размер полярного участка липидов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rgbClr val="9900CC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●"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Объемные полярные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 головки ФХ снижают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Тф.п. гель-ж.к.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graphicFrame>
        <p:nvGraphicFramePr>
          <p:cNvPr id="616" name="Google Shape;616;p32"/>
          <p:cNvGraphicFramePr/>
          <p:nvPr/>
        </p:nvGraphicFramePr>
        <p:xfrm>
          <a:off x="4495800" y="213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{CD718A02-364A-44A5-B702-EE3F9909C6C2}</a:tableStyleId>
              </a:tblPr>
              <a:tblGrid>
                <a:gridCol w="1143000"/>
                <a:gridCol w="1470025"/>
                <a:gridCol w="1425575"/>
              </a:tblGrid>
              <a:tr h="822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Липид</a:t>
                      </a:r>
                      <a:endParaRPr/>
                    </a:p>
                  </a:txBody>
                  <a:tcPr marT="0" marB="0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Длина цепей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Т</a:t>
                      </a: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ф.п</a:t>
                      </a: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., ºС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969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 cap="none" strike="noStrike">
                        <a:solidFill>
                          <a:srgbClr val="333399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rgbClr val="333399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rgbClr val="333399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ФХ</a:t>
                      </a:r>
                      <a:endParaRPr/>
                    </a:p>
                  </a:txBody>
                  <a:tcPr marT="0" marB="0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 cap="none" strike="noStrik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16:0/16:0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 cap="none" strike="noStrik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+41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350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 cap="none" strike="noStrike">
                        <a:solidFill>
                          <a:srgbClr val="333399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rgbClr val="333399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 cap="none" strike="noStrike">
                          <a:solidFill>
                            <a:srgbClr val="333399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ФЭ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2400" u="none">
                        <a:solidFill>
                          <a:srgbClr val="333399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</a:txBody>
                  <a:tcPr marT="0" marB="0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16:0/16:0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+63</a:t>
                      </a:r>
                      <a:endParaRPr/>
                    </a:p>
                  </a:txBody>
                  <a:tcPr marT="0" marB="0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descr="Полотно" id="617" name="Google Shape;617;p3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168500" cy="1219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3"/>
          <p:cNvSpPr txBox="1"/>
          <p:nvPr>
            <p:ph type="title"/>
          </p:nvPr>
        </p:nvSpPr>
        <p:spPr>
          <a:xfrm>
            <a:off x="1524000" y="274637"/>
            <a:ext cx="716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3200"/>
              <a:buFont typeface="Times"/>
              <a:buNone/>
            </a:pPr>
            <a:r>
              <a:rPr b="1" i="0" lang="en-US" sz="32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Влияние структуры молекул липидов на Тф.п. гель-ж.к.</a:t>
            </a:r>
            <a:endParaRPr/>
          </a:p>
        </p:txBody>
      </p:sp>
      <p:sp>
        <p:nvSpPr>
          <p:cNvPr id="623" name="Google Shape;623;p33"/>
          <p:cNvSpPr txBox="1"/>
          <p:nvPr>
            <p:ph idx="1" type="body"/>
          </p:nvPr>
        </p:nvSpPr>
        <p:spPr>
          <a:xfrm>
            <a:off x="457200" y="1951037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3. Наличие двойных связей в углеводородных цепях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rgbClr val="660033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●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При наличии двойных связей  в бислое создаются структурные дефекты –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более рыхлая упаковка бислоя, снижается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Тф.п. гель-ж.к.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900CC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rgbClr val="9900CC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/>
          </a:p>
        </p:txBody>
      </p:sp>
      <p:graphicFrame>
        <p:nvGraphicFramePr>
          <p:cNvPr id="624" name="Google Shape;624;p33"/>
          <p:cNvGraphicFramePr/>
          <p:nvPr/>
        </p:nvGraphicFramePr>
        <p:xfrm>
          <a:off x="4648200" y="2162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{CD718A02-364A-44A5-B702-EE3F9909C6C2}</a:tableStyleId>
              </a:tblPr>
              <a:tblGrid>
                <a:gridCol w="1971675"/>
                <a:gridCol w="2066925"/>
              </a:tblGrid>
              <a:tr h="804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>
                        <a:solidFill>
                          <a:srgbClr val="333399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ФХ</a:t>
                      </a:r>
                      <a:endParaRPr/>
                    </a:p>
                  </a:txBody>
                  <a:tcPr marT="0" marB="0" marR="72000" marL="7200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Т</a:t>
                      </a: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ф.п</a:t>
                      </a:r>
                      <a:r>
                        <a:rPr b="1" i="0" lang="en-US" sz="24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., ºС</a:t>
                      </a:r>
                      <a:endParaRPr/>
                    </a:p>
                  </a:txBody>
                  <a:tcPr marT="0" marB="0" marR="72000" marL="720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04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>
                        <a:solidFill>
                          <a:srgbClr val="333399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rgbClr val="333399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>
                          <a:solidFill>
                            <a:srgbClr val="333399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18:0/18:0</a:t>
                      </a:r>
                      <a:endParaRPr/>
                    </a:p>
                  </a:txBody>
                  <a:tcPr marT="0" marB="0" marR="72000" marL="7200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+ 58</a:t>
                      </a:r>
                      <a:endParaRPr/>
                    </a:p>
                  </a:txBody>
                  <a:tcPr marT="0" marB="0" marR="72000" marL="720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794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>
                        <a:solidFill>
                          <a:srgbClr val="333399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rgbClr val="333399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>
                          <a:solidFill>
                            <a:srgbClr val="333399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18:1/18:1</a:t>
                      </a:r>
                      <a:endParaRPr/>
                    </a:p>
                  </a:txBody>
                  <a:tcPr marT="0" marB="0" marR="72000" marL="7200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1" i="0" sz="2400" u="non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8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Times"/>
                        <a:buNone/>
                      </a:pPr>
                      <a:r>
                        <a:rPr b="1" i="0" lang="en-US" sz="24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- 18</a:t>
                      </a:r>
                      <a:endParaRPr/>
                    </a:p>
                  </a:txBody>
                  <a:tcPr marT="0" marB="0" marR="72000" marL="720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descr="Полотно" id="625" name="Google Shape;625;p3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022400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олотно" id="630" name="Google Shape;630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193700" cy="1244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  <p:sp>
        <p:nvSpPr>
          <p:cNvPr id="631" name="Google Shape;631;p34"/>
          <p:cNvSpPr txBox="1"/>
          <p:nvPr/>
        </p:nvSpPr>
        <p:spPr>
          <a:xfrm>
            <a:off x="1619250" y="188912"/>
            <a:ext cx="72009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</a:pPr>
            <a:r>
              <a:rPr b="1" i="0" lang="en-US" sz="24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Связь параметров фазового перехода гель -жидкий кристалл со структурой фосфолипидов</a:t>
            </a:r>
            <a:endParaRPr/>
          </a:p>
        </p:txBody>
      </p:sp>
      <p:sp>
        <p:nvSpPr>
          <p:cNvPr id="632" name="Google Shape;632;p34"/>
          <p:cNvSpPr txBox="1"/>
          <p:nvPr/>
        </p:nvSpPr>
        <p:spPr>
          <a:xfrm>
            <a:off x="3024187" y="1700212"/>
            <a:ext cx="6156300" cy="46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Длина углеводородной цепи.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 ф.п. увеличивается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 увеличением длины углеводородной цепи.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Структура полярного участка.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 ф.п. уменьшается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 увеличением объема полярной части молекулы.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Наличие двойных связей в   ацильных цепях.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 ф.п. уменьшается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с увеличением количества двойных связей в цепи.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4. </a:t>
            </a: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 Т ф.п.  отрицательно заряженных ФЛ сильно влияют рН и ионная сила раствора</a:t>
            </a:r>
            <a:endParaRPr/>
          </a:p>
        </p:txBody>
      </p:sp>
      <p:pic>
        <p:nvPicPr>
          <p:cNvPr descr="43" id="633" name="Google Shape;633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925" y="4292600"/>
            <a:ext cx="2808287" cy="23034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2" id="634" name="Google Shape;634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268412"/>
            <a:ext cx="2962275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34"/>
          <p:cNvSpPr txBox="1"/>
          <p:nvPr/>
        </p:nvSpPr>
        <p:spPr>
          <a:xfrm>
            <a:off x="-36512" y="4005262"/>
            <a:ext cx="3240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Длина цепи насыщенных ФЛ</a:t>
            </a:r>
            <a:endParaRPr/>
          </a:p>
        </p:txBody>
      </p:sp>
      <p:sp>
        <p:nvSpPr>
          <p:cNvPr id="636" name="Google Shape;636;p34"/>
          <p:cNvSpPr txBox="1"/>
          <p:nvPr/>
        </p:nvSpPr>
        <p:spPr>
          <a:xfrm>
            <a:off x="-17462" y="6524625"/>
            <a:ext cx="5526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Положение двойной связи в 18-углеродной цепи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5"/>
          <p:cNvSpPr txBox="1"/>
          <p:nvPr/>
        </p:nvSpPr>
        <p:spPr>
          <a:xfrm>
            <a:off x="1295400" y="188912"/>
            <a:ext cx="7380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Температура фазового перехода Т ф.п. для некоторых фосфолипидов</a:t>
            </a:r>
            <a:endParaRPr/>
          </a:p>
        </p:txBody>
      </p:sp>
      <p:graphicFrame>
        <p:nvGraphicFramePr>
          <p:cNvPr id="642" name="Google Shape;642;p35"/>
          <p:cNvGraphicFramePr/>
          <p:nvPr/>
        </p:nvGraphicFramePr>
        <p:xfrm>
          <a:off x="250825" y="170021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{CD718A02-364A-44A5-B702-EE3F9909C6C2}</a:tableStyleId>
              </a:tblPr>
              <a:tblGrid>
                <a:gridCol w="1522400"/>
                <a:gridCol w="4752975"/>
                <a:gridCol w="2016125"/>
              </a:tblGrid>
              <a:tr h="11271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Длина ацильной цепи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t/>
                      </a:r>
                      <a:endParaRPr b="1" i="0" sz="2000" u="non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Название фосфолипида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2000" u="non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t/>
                      </a:r>
                      <a:endParaRPr b="1" i="0" sz="2000" u="none">
                        <a:solidFill>
                          <a:schemeClr val="dk1"/>
                        </a:solidFill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Т ф.п.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12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Дилауроилфосфадитилхолин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0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14 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Димиристоил-ФХ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23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5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16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Дипальмитоил-ФХ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41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18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Дистеароил-ФХ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58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18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1-Стеароил-2-олеоил-ФХ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2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5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18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Диолеоил-ФХ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- 22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14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Димиристоил-ФЭ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51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5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16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Дипальмитоил-ФЭ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63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16</a:t>
                      </a:r>
                      <a:endParaRPr/>
                    </a:p>
                  </a:txBody>
                  <a:tcPr marT="45725" marB="45725" marR="0" marL="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Дипальмитоил-ФС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Times"/>
                        <a:buNone/>
                      </a:pPr>
                      <a:r>
                        <a:rPr b="1" i="0" lang="en-US" sz="2000" u="none">
                          <a:solidFill>
                            <a:schemeClr val="dk1"/>
                          </a:solidFill>
                          <a:latin typeface="Times"/>
                          <a:ea typeface="Times"/>
                          <a:cs typeface="Times"/>
                          <a:sym typeface="Times"/>
                        </a:rPr>
                        <a:t>51</a:t>
                      </a:r>
                      <a:endParaRPr/>
                    </a:p>
                  </a:txBody>
                  <a:tcPr marT="45725" marB="45725" marR="0" marL="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descr="Полотно" id="643" name="Google Shape;643;p35"/>
          <p:cNvPicPr preferRelativeResize="0"/>
          <p:nvPr/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219199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914400" y="2746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Амфифильная структура полярных липидов</a:t>
            </a:r>
            <a:endParaRPr/>
          </a:p>
        </p:txBody>
      </p:sp>
      <p:pic>
        <p:nvPicPr>
          <p:cNvPr id="122" name="Google Shape;122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2409825"/>
            <a:ext cx="6858000" cy="391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>
            <a:off x="4140200" y="1125537"/>
            <a:ext cx="1842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684212" y="1539875"/>
            <a:ext cx="7804200" cy="8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Полярные липиды – основные липидные компоненты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биологических мембран клеток</a:t>
            </a: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3779837" y="6237287"/>
            <a:ext cx="22161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4572000" y="5029200"/>
            <a:ext cx="2295600" cy="396900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0080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rgbClr val="800080"/>
                </a:solidFill>
                <a:latin typeface="Times"/>
                <a:ea typeface="Times"/>
                <a:cs typeface="Times"/>
                <a:sym typeface="Times"/>
              </a:rPr>
              <a:t>Липидный бислой</a:t>
            </a:r>
            <a:endParaRPr/>
          </a:p>
        </p:txBody>
      </p:sp>
      <p:sp>
        <p:nvSpPr>
          <p:cNvPr id="127" name="Google Shape;127;p18"/>
          <p:cNvSpPr txBox="1"/>
          <p:nvPr/>
        </p:nvSpPr>
        <p:spPr>
          <a:xfrm>
            <a:off x="1403350" y="5576887"/>
            <a:ext cx="2352600" cy="366600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0080"/>
              </a:buClr>
              <a:buSzPts val="1800"/>
              <a:buFont typeface="Times"/>
              <a:buNone/>
            </a:pPr>
            <a:r>
              <a:rPr b="1" i="0" lang="en-US" sz="1800" u="none">
                <a:solidFill>
                  <a:srgbClr val="800080"/>
                </a:solidFill>
                <a:latin typeface="Times"/>
                <a:ea typeface="Times"/>
                <a:cs typeface="Times"/>
                <a:sym typeface="Times"/>
              </a:rPr>
              <a:t>Глицерофосфолипид</a:t>
            </a:r>
            <a:endParaRPr/>
          </a:p>
        </p:txBody>
      </p:sp>
      <p:pic>
        <p:nvPicPr>
          <p:cNvPr descr="Полотно" id="128" name="Google Shape;128;p18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0"/>
            <a:ext cx="1025400" cy="1070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36"/>
          <p:cNvSpPr txBox="1"/>
          <p:nvPr>
            <p:ph type="title"/>
          </p:nvPr>
        </p:nvSpPr>
        <p:spPr>
          <a:xfrm>
            <a:off x="9144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Биологическое значение ф.п. липидов</a:t>
            </a:r>
            <a:b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 гель-жидкий кристалл</a:t>
            </a:r>
            <a:endParaRPr/>
          </a:p>
        </p:txBody>
      </p:sp>
      <p:sp>
        <p:nvSpPr>
          <p:cNvPr id="649" name="Google Shape;649;p36"/>
          <p:cNvSpPr txBox="1"/>
          <p:nvPr>
            <p:ph idx="1" type="body"/>
          </p:nvPr>
        </p:nvSpPr>
        <p:spPr>
          <a:xfrm>
            <a:off x="533400" y="1371600"/>
            <a:ext cx="83058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	Для выполнения клеткой своих функций липидный бислой клеточных мембран должен находиться в ж.к. cостоянии: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функционирование мембранных белков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транспорт через мембрану</a:t>
            </a:r>
            <a:endParaRPr/>
          </a:p>
        </p:txBody>
      </p:sp>
      <p:pic>
        <p:nvPicPr>
          <p:cNvPr id="650" name="Google Shape;65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7800" y="3657600"/>
            <a:ext cx="6027738" cy="26654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отно" id="651" name="Google Shape;651;p36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0"/>
            <a:ext cx="1143000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7"/>
          <p:cNvSpPr txBox="1"/>
          <p:nvPr>
            <p:ph type="title"/>
          </p:nvPr>
        </p:nvSpPr>
        <p:spPr>
          <a:xfrm>
            <a:off x="457200" y="274637"/>
            <a:ext cx="8686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rgbClr val="000099"/>
                </a:solidFill>
                <a:latin typeface="Times"/>
                <a:ea typeface="Times"/>
                <a:cs typeface="Times"/>
                <a:sym typeface="Times"/>
              </a:rPr>
              <a:t>Методы изучения фазового перехода </a:t>
            </a:r>
            <a:br>
              <a:rPr b="1" i="0" lang="en-US" sz="2800" u="none">
                <a:solidFill>
                  <a:srgbClr val="000099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1" i="0" lang="en-US" sz="2800" u="none">
                <a:solidFill>
                  <a:srgbClr val="000099"/>
                </a:solidFill>
                <a:latin typeface="Times"/>
                <a:ea typeface="Times"/>
                <a:cs typeface="Times"/>
                <a:sym typeface="Times"/>
              </a:rPr>
              <a:t>гель-жидкий кристалл</a:t>
            </a:r>
            <a:br>
              <a:rPr b="1" i="0" lang="en-US" sz="3200" u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657" name="Google Shape;657;p37"/>
          <p:cNvSpPr txBox="1"/>
          <p:nvPr>
            <p:ph idx="1" type="body"/>
          </p:nvPr>
        </p:nvSpPr>
        <p:spPr>
          <a:xfrm>
            <a:off x="457200" y="1600200"/>
            <a:ext cx="83820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AutoNum type="arabicPeriod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Дифракция рентгеновских лучей и нейтронов</a:t>
            </a:r>
            <a:endParaRPr/>
          </a:p>
          <a:p>
            <a:pPr indent="-4572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6096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AutoNum type="arabicPeriod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Дифференциальная сканирующая калориметрия</a:t>
            </a:r>
            <a:endParaRPr/>
          </a:p>
          <a:p>
            <a:pPr indent="-4572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6096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AutoNum type="arabicPeriod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Ядерный магнитный резонанс (1Н - ЯМР)</a:t>
            </a:r>
            <a:endParaRPr/>
          </a:p>
          <a:p>
            <a:pPr indent="-4572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6096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AutoNum type="arabicPeriod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Методы с использованием молекулярных зондов (флуоресцентных и спиновых)</a:t>
            </a:r>
            <a:endParaRPr/>
          </a:p>
          <a:p>
            <a:pPr indent="-6096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4572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6096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333399"/>
              </a:buClr>
              <a:buSzPts val="2400"/>
              <a:buFont typeface="Times"/>
              <a:buNone/>
            </a:pPr>
            <a:br>
              <a:rPr b="1" i="0" lang="en-US" sz="24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</a:br>
            <a:endParaRPr b="1" i="0" sz="2400" u="none">
              <a:solidFill>
                <a:schemeClr val="accent2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457200" lvl="0" marL="609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accent2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accent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Полотно" id="658" name="Google Shape;658;p3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022400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8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Times"/>
              <a:buNone/>
            </a:pPr>
            <a:r>
              <a:rPr b="1" i="0" lang="en-US" sz="2800" u="none" cap="none" strike="noStrike">
                <a:solidFill>
                  <a:srgbClr val="000099"/>
                </a:solidFill>
                <a:latin typeface="Times"/>
                <a:ea typeface="Times"/>
                <a:cs typeface="Times"/>
                <a:sym typeface="Times"/>
              </a:rPr>
              <a:t>Методы изучения фазового перехода </a:t>
            </a:r>
            <a:br>
              <a:rPr b="1" i="0" lang="en-US" sz="2800" u="none" cap="none" strike="noStrike">
                <a:solidFill>
                  <a:srgbClr val="000099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b="1" i="0" lang="en-US" sz="2800" u="none" cap="none" strike="noStrike">
                <a:solidFill>
                  <a:srgbClr val="000099"/>
                </a:solidFill>
                <a:latin typeface="Times"/>
                <a:ea typeface="Times"/>
                <a:cs typeface="Times"/>
                <a:sym typeface="Times"/>
              </a:rPr>
              <a:t>гель-жидкий кристалл</a:t>
            </a:r>
            <a:br>
              <a:rPr b="1" i="0" lang="en-US" sz="3200" u="none" cap="none" strike="noStrike">
                <a:solidFill>
                  <a:srgbClr val="000099"/>
                </a:solidFill>
                <a:latin typeface="Times"/>
                <a:ea typeface="Times"/>
                <a:cs typeface="Times"/>
                <a:sym typeface="Times"/>
              </a:rPr>
            </a:br>
            <a:endParaRPr/>
          </a:p>
        </p:txBody>
      </p:sp>
      <p:sp>
        <p:nvSpPr>
          <p:cNvPr id="664" name="Google Shape;664;p38"/>
          <p:cNvSpPr txBox="1"/>
          <p:nvPr>
            <p:ph idx="4294967295" type="body"/>
          </p:nvPr>
        </p:nvSpPr>
        <p:spPr>
          <a:xfrm>
            <a:off x="228600" y="1219200"/>
            <a:ext cx="8763000" cy="56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Times"/>
              <a:buAutoNum type="arabicPeriod"/>
            </a:pPr>
            <a:r>
              <a:rPr b="1" i="0" lang="en-US" sz="2400" u="none" cap="none" strike="noStrike">
                <a:solidFill>
                  <a:srgbClr val="A50021"/>
                </a:solidFill>
                <a:latin typeface="Times"/>
                <a:ea typeface="Times"/>
                <a:cs typeface="Times"/>
                <a:sym typeface="Times"/>
              </a:rPr>
              <a:t>Дифракция рентгеновских лучей и нейтронов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Рентгеновские лучи отражаются атомами.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Если атомы расположены упорядоченно, то отражение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конструктивно</a:t>
            </a:r>
            <a:endParaRPr b="1" i="0" sz="2400" u="none" cap="none" strike="noStrike">
              <a:solidFill>
                <a:srgbClr val="000099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Закон Брэгга: nλ=2dsinΘ, где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n – целое число,          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λ – длина волны, нм,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d  - расстояние между повторяющимися слоями, нм,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Θ – угол дифракции.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Измеряя углы рассеяния (Θ) и зная λ ( λ сопоставима с d),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можно определить форму и размеры повторяющейся</a:t>
            </a:r>
            <a:endParaRPr/>
          </a:p>
          <a:p>
            <a:pPr indent="-609600" lvl="0" marL="609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единицы кристалла образца.</a:t>
            </a:r>
            <a:endParaRPr/>
          </a:p>
        </p:txBody>
      </p:sp>
      <p:pic>
        <p:nvPicPr>
          <p:cNvPr descr="Полотно" id="665" name="Google Shape;665;p38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022400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39"/>
          <p:cNvSpPr txBox="1"/>
          <p:nvPr>
            <p:ph idx="4294967295" type="title"/>
          </p:nvPr>
        </p:nvSpPr>
        <p:spPr>
          <a:xfrm>
            <a:off x="1676400" y="152400"/>
            <a:ext cx="7016700" cy="7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Times"/>
              <a:buNone/>
            </a:pPr>
            <a:r>
              <a:rPr b="1" i="0" lang="en-US" sz="2800" u="none" cap="none" strike="noStrike">
                <a:solidFill>
                  <a:srgbClr val="000099"/>
                </a:solidFill>
                <a:latin typeface="Times"/>
                <a:ea typeface="Times"/>
                <a:cs typeface="Times"/>
                <a:sym typeface="Times"/>
              </a:rPr>
              <a:t>Дифракция рентгеновских лучей и нейтронов</a:t>
            </a:r>
            <a:endParaRPr/>
          </a:p>
        </p:txBody>
      </p:sp>
      <p:sp>
        <p:nvSpPr>
          <p:cNvPr id="671" name="Google Shape;671;p39"/>
          <p:cNvSpPr txBox="1"/>
          <p:nvPr>
            <p:ph idx="4294967295" type="body"/>
          </p:nvPr>
        </p:nvSpPr>
        <p:spPr>
          <a:xfrm>
            <a:off x="0" y="1066800"/>
            <a:ext cx="9144000" cy="49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Бислойные липидные структуры – достаточно упорядоченные объекты для использования метода РСА.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	Данные РСА позволили определить: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- толщину бислоя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- расстояния между углеводородными 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	цепями</a:t>
            </a:r>
            <a:endParaRPr/>
          </a:p>
        </p:txBody>
      </p:sp>
      <p:grpSp>
        <p:nvGrpSpPr>
          <p:cNvPr id="672" name="Google Shape;672;p39"/>
          <p:cNvGrpSpPr/>
          <p:nvPr/>
        </p:nvGrpSpPr>
        <p:grpSpPr>
          <a:xfrm>
            <a:off x="755623" y="3500657"/>
            <a:ext cx="6048042" cy="2727414"/>
            <a:chOff x="1095375" y="10088562"/>
            <a:chExt cx="10815525" cy="5524437"/>
          </a:xfrm>
        </p:grpSpPr>
        <p:grpSp>
          <p:nvGrpSpPr>
            <p:cNvPr id="673" name="Google Shape;673;p39"/>
            <p:cNvGrpSpPr/>
            <p:nvPr/>
          </p:nvGrpSpPr>
          <p:grpSpPr>
            <a:xfrm>
              <a:off x="1095375" y="10088562"/>
              <a:ext cx="5318238" cy="5524437"/>
              <a:chOff x="1087437" y="6791325"/>
              <a:chExt cx="5318238" cy="5524437"/>
            </a:xfrm>
          </p:grpSpPr>
          <p:sp>
            <p:nvSpPr>
              <p:cNvPr id="674" name="Google Shape;674;p39"/>
              <p:cNvSpPr txBox="1"/>
              <p:nvPr/>
            </p:nvSpPr>
            <p:spPr>
              <a:xfrm>
                <a:off x="1087437" y="6791325"/>
                <a:ext cx="763500" cy="9222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d,</a:t>
                </a:r>
                <a:endParaRPr/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нм</a:t>
                </a:r>
                <a:endParaRPr/>
              </a:p>
            </p:txBody>
          </p:sp>
          <p:cxnSp>
            <p:nvCxnSpPr>
              <p:cNvPr id="675" name="Google Shape;675;p39"/>
              <p:cNvCxnSpPr/>
              <p:nvPr/>
            </p:nvCxnSpPr>
            <p:spPr>
              <a:xfrm>
                <a:off x="1831975" y="7050162"/>
                <a:ext cx="0" cy="4752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stealth"/>
              </a:ln>
            </p:spPr>
          </p:cxnSp>
          <p:sp>
            <p:nvSpPr>
              <p:cNvPr id="676" name="Google Shape;676;p39"/>
              <p:cNvSpPr txBox="1"/>
              <p:nvPr/>
            </p:nvSpPr>
            <p:spPr>
              <a:xfrm>
                <a:off x="5172075" y="11563350"/>
                <a:ext cx="1233600" cy="6795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Т, </a:t>
                </a:r>
                <a:r>
                  <a:rPr b="1" baseline="30000" i="0" lang="en-US" sz="12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0</a:t>
                </a: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С</a:t>
                </a:r>
                <a:endParaRPr/>
              </a:p>
            </p:txBody>
          </p:sp>
          <p:cxnSp>
            <p:nvCxnSpPr>
              <p:cNvPr id="677" name="Google Shape;677;p39"/>
              <p:cNvCxnSpPr/>
              <p:nvPr/>
            </p:nvCxnSpPr>
            <p:spPr>
              <a:xfrm>
                <a:off x="1530350" y="11495087"/>
                <a:ext cx="4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stealth"/>
              </a:ln>
            </p:spPr>
          </p:cxnSp>
          <p:sp>
            <p:nvSpPr>
              <p:cNvPr id="678" name="Google Shape;678;p39"/>
              <p:cNvSpPr txBox="1"/>
              <p:nvPr/>
            </p:nvSpPr>
            <p:spPr>
              <a:xfrm>
                <a:off x="3211512" y="11574462"/>
                <a:ext cx="1222500" cy="741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Т </a:t>
                </a:r>
                <a:r>
                  <a:rPr b="1" baseline="-2500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ф.п.</a:t>
                </a:r>
                <a:endParaRPr/>
              </a:p>
            </p:txBody>
          </p:sp>
          <p:cxnSp>
            <p:nvCxnSpPr>
              <p:cNvPr id="679" name="Google Shape;679;p39"/>
              <p:cNvCxnSpPr/>
              <p:nvPr/>
            </p:nvCxnSpPr>
            <p:spPr>
              <a:xfrm>
                <a:off x="1671637" y="10601325"/>
                <a:ext cx="295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80" name="Google Shape;680;p39"/>
              <p:cNvCxnSpPr/>
              <p:nvPr/>
            </p:nvCxnSpPr>
            <p:spPr>
              <a:xfrm>
                <a:off x="1671637" y="9717087"/>
                <a:ext cx="295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81" name="Google Shape;681;p39"/>
              <p:cNvCxnSpPr/>
              <p:nvPr/>
            </p:nvCxnSpPr>
            <p:spPr>
              <a:xfrm>
                <a:off x="1671637" y="8845550"/>
                <a:ext cx="295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82" name="Google Shape;682;p39"/>
              <p:cNvCxnSpPr/>
              <p:nvPr/>
            </p:nvCxnSpPr>
            <p:spPr>
              <a:xfrm>
                <a:off x="1671637" y="7972425"/>
                <a:ext cx="295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83" name="Google Shape;683;p39"/>
              <p:cNvCxnSpPr/>
              <p:nvPr/>
            </p:nvCxnSpPr>
            <p:spPr>
              <a:xfrm rot="5400000">
                <a:off x="2500362" y="11501387"/>
                <a:ext cx="317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84" name="Google Shape;684;p39"/>
              <p:cNvCxnSpPr/>
              <p:nvPr/>
            </p:nvCxnSpPr>
            <p:spPr>
              <a:xfrm rot="5400000">
                <a:off x="3294112" y="11501387"/>
                <a:ext cx="317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85" name="Google Shape;685;p39"/>
              <p:cNvCxnSpPr/>
              <p:nvPr/>
            </p:nvCxnSpPr>
            <p:spPr>
              <a:xfrm rot="5400000">
                <a:off x="4086275" y="11501387"/>
                <a:ext cx="317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86" name="Google Shape;686;p39"/>
              <p:cNvCxnSpPr/>
              <p:nvPr/>
            </p:nvCxnSpPr>
            <p:spPr>
              <a:xfrm rot="5400000">
                <a:off x="4872087" y="11501387"/>
                <a:ext cx="317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87" name="Google Shape;687;p39"/>
              <p:cNvCxnSpPr/>
              <p:nvPr/>
            </p:nvCxnSpPr>
            <p:spPr>
              <a:xfrm rot="5400000">
                <a:off x="2138362" y="10183812"/>
                <a:ext cx="2628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stealth"/>
              </a:ln>
            </p:spPr>
          </p:cxnSp>
          <p:cxnSp>
            <p:nvCxnSpPr>
              <p:cNvPr id="688" name="Google Shape;688;p39"/>
              <p:cNvCxnSpPr/>
              <p:nvPr/>
            </p:nvCxnSpPr>
            <p:spPr>
              <a:xfrm>
                <a:off x="1838325" y="8215312"/>
                <a:ext cx="117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89" name="Google Shape;689;p39"/>
              <p:cNvCxnSpPr/>
              <p:nvPr/>
            </p:nvCxnSpPr>
            <p:spPr>
              <a:xfrm>
                <a:off x="3984625" y="9482137"/>
                <a:ext cx="174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690" name="Google Shape;690;p39"/>
              <p:cNvCxnSpPr/>
              <p:nvPr/>
            </p:nvCxnSpPr>
            <p:spPr>
              <a:xfrm flipH="1" rot="3720117">
                <a:off x="2953740" y="8855950"/>
                <a:ext cx="1072977" cy="7783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691" name="Google Shape;691;p39"/>
              <p:cNvSpPr/>
              <p:nvPr/>
            </p:nvSpPr>
            <p:spPr>
              <a:xfrm rot="2040021">
                <a:off x="3773473" y="8115292"/>
                <a:ext cx="965186" cy="1436711"/>
              </a:xfrm>
              <a:custGeom>
                <a:rect b="b" l="l" r="r" t="t"/>
                <a:pathLst>
                  <a:path extrusionOk="0" h="21600" w="21600">
                    <a:moveTo>
                      <a:pt x="14287" y="21021"/>
                    </a:moveTo>
                    <a:cubicBezTo>
                      <a:pt x="13164" y="21404"/>
                      <a:pt x="11986" y="21599"/>
                      <a:pt x="10800" y="21600"/>
                    </a:cubicBezTo>
                    <a:cubicBezTo>
                      <a:pt x="9613" y="21600"/>
                      <a:pt x="8435" y="21404"/>
                      <a:pt x="7312" y="21021"/>
                    </a:cubicBezTo>
                    <a:cubicBezTo>
                      <a:pt x="8435" y="21404"/>
                      <a:pt x="9613" y="21600"/>
                      <a:pt x="10800" y="21600"/>
                    </a:cubicBezTo>
                    <a:cubicBezTo>
                      <a:pt x="11986" y="21599"/>
                      <a:pt x="13164" y="21404"/>
                      <a:pt x="14287" y="2102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miter lim="524288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39"/>
              <p:cNvSpPr/>
              <p:nvPr/>
            </p:nvSpPr>
            <p:spPr>
              <a:xfrm rot="-8759979">
                <a:off x="2238403" y="8150209"/>
                <a:ext cx="965186" cy="1436711"/>
              </a:xfrm>
              <a:custGeom>
                <a:rect b="b" l="l" r="r" t="t"/>
                <a:pathLst>
                  <a:path extrusionOk="0" h="21600" w="21600">
                    <a:moveTo>
                      <a:pt x="14287" y="21021"/>
                    </a:moveTo>
                    <a:cubicBezTo>
                      <a:pt x="13164" y="21404"/>
                      <a:pt x="11986" y="21599"/>
                      <a:pt x="10800" y="21600"/>
                    </a:cubicBezTo>
                    <a:cubicBezTo>
                      <a:pt x="9613" y="21600"/>
                      <a:pt x="8435" y="21404"/>
                      <a:pt x="7312" y="21021"/>
                    </a:cubicBezTo>
                    <a:cubicBezTo>
                      <a:pt x="8435" y="21404"/>
                      <a:pt x="9613" y="21600"/>
                      <a:pt x="10800" y="21600"/>
                    </a:cubicBezTo>
                    <a:cubicBezTo>
                      <a:pt x="11986" y="21599"/>
                      <a:pt x="13164" y="21404"/>
                      <a:pt x="14287" y="2102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miter lim="524288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39"/>
              <p:cNvSpPr txBox="1"/>
              <p:nvPr/>
            </p:nvSpPr>
            <p:spPr>
              <a:xfrm>
                <a:off x="1249362" y="7670800"/>
                <a:ext cx="439800" cy="57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5</a:t>
                </a:r>
                <a:endParaRPr/>
              </a:p>
            </p:txBody>
          </p:sp>
          <p:sp>
            <p:nvSpPr>
              <p:cNvPr id="694" name="Google Shape;694;p39"/>
              <p:cNvSpPr txBox="1"/>
              <p:nvPr/>
            </p:nvSpPr>
            <p:spPr>
              <a:xfrm>
                <a:off x="1249362" y="8551862"/>
                <a:ext cx="439800" cy="57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4</a:t>
                </a:r>
                <a:endParaRPr/>
              </a:p>
            </p:txBody>
          </p:sp>
          <p:sp>
            <p:nvSpPr>
              <p:cNvPr id="695" name="Google Shape;695;p39"/>
              <p:cNvSpPr txBox="1"/>
              <p:nvPr/>
            </p:nvSpPr>
            <p:spPr>
              <a:xfrm>
                <a:off x="1249362" y="9420225"/>
                <a:ext cx="439800" cy="57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3</a:t>
                </a:r>
                <a:endParaRPr/>
              </a:p>
            </p:txBody>
          </p:sp>
          <p:sp>
            <p:nvSpPr>
              <p:cNvPr id="696" name="Google Shape;696;p39"/>
              <p:cNvSpPr txBox="1"/>
              <p:nvPr/>
            </p:nvSpPr>
            <p:spPr>
              <a:xfrm>
                <a:off x="1249362" y="10325100"/>
                <a:ext cx="439800" cy="57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2</a:t>
                </a:r>
                <a:endParaRPr/>
              </a:p>
            </p:txBody>
          </p:sp>
          <p:sp>
            <p:nvSpPr>
              <p:cNvPr id="697" name="Google Shape;697;p39"/>
              <p:cNvSpPr txBox="1"/>
              <p:nvPr/>
            </p:nvSpPr>
            <p:spPr>
              <a:xfrm>
                <a:off x="1389062" y="11490325"/>
                <a:ext cx="439800" cy="57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0</a:t>
                </a:r>
                <a:endParaRPr/>
              </a:p>
            </p:txBody>
          </p:sp>
        </p:grpSp>
        <p:grpSp>
          <p:nvGrpSpPr>
            <p:cNvPr id="698" name="Google Shape;698;p39"/>
            <p:cNvGrpSpPr/>
            <p:nvPr/>
          </p:nvGrpSpPr>
          <p:grpSpPr>
            <a:xfrm>
              <a:off x="6640512" y="10255250"/>
              <a:ext cx="5270388" cy="5295913"/>
              <a:chOff x="6640512" y="6945312"/>
              <a:chExt cx="5270388" cy="5295913"/>
            </a:xfrm>
          </p:grpSpPr>
          <p:sp>
            <p:nvSpPr>
              <p:cNvPr id="699" name="Google Shape;699;p39"/>
              <p:cNvSpPr txBox="1"/>
              <p:nvPr/>
            </p:nvSpPr>
            <p:spPr>
              <a:xfrm>
                <a:off x="6640512" y="6945312"/>
                <a:ext cx="703200" cy="6732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∆ Н</a:t>
                </a:r>
                <a:endParaRPr/>
              </a:p>
            </p:txBody>
          </p:sp>
          <p:cxnSp>
            <p:nvCxnSpPr>
              <p:cNvPr id="700" name="Google Shape;700;p39"/>
              <p:cNvCxnSpPr/>
              <p:nvPr/>
            </p:nvCxnSpPr>
            <p:spPr>
              <a:xfrm>
                <a:off x="7372350" y="7000950"/>
                <a:ext cx="0" cy="4752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stealth"/>
              </a:ln>
            </p:spPr>
          </p:cxnSp>
          <p:sp>
            <p:nvSpPr>
              <p:cNvPr id="701" name="Google Shape;701;p39"/>
              <p:cNvSpPr txBox="1"/>
              <p:nvPr/>
            </p:nvSpPr>
            <p:spPr>
              <a:xfrm>
                <a:off x="10820400" y="11514137"/>
                <a:ext cx="1090500" cy="6192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Т, </a:t>
                </a:r>
                <a:r>
                  <a:rPr b="1" baseline="30000" i="0" lang="en-US" sz="12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0</a:t>
                </a: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С</a:t>
                </a:r>
                <a:endParaRPr/>
              </a:p>
            </p:txBody>
          </p:sp>
          <p:cxnSp>
            <p:nvCxnSpPr>
              <p:cNvPr id="702" name="Google Shape;702;p39"/>
              <p:cNvCxnSpPr/>
              <p:nvPr/>
            </p:nvCxnSpPr>
            <p:spPr>
              <a:xfrm>
                <a:off x="7070725" y="11445875"/>
                <a:ext cx="4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stealth"/>
              </a:ln>
            </p:spPr>
          </p:cxnSp>
          <p:sp>
            <p:nvSpPr>
              <p:cNvPr id="703" name="Google Shape;703;p39"/>
              <p:cNvSpPr txBox="1"/>
              <p:nvPr/>
            </p:nvSpPr>
            <p:spPr>
              <a:xfrm>
                <a:off x="8478837" y="11490325"/>
                <a:ext cx="2141400" cy="7509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Т </a:t>
                </a:r>
                <a:r>
                  <a:rPr b="1" baseline="-2500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ф.п. средняя</a:t>
                </a:r>
                <a:endParaRPr/>
              </a:p>
            </p:txBody>
          </p:sp>
          <p:cxnSp>
            <p:nvCxnSpPr>
              <p:cNvPr id="704" name="Google Shape;704;p39"/>
              <p:cNvCxnSpPr/>
              <p:nvPr/>
            </p:nvCxnSpPr>
            <p:spPr>
              <a:xfrm>
                <a:off x="7212012" y="10552112"/>
                <a:ext cx="295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05" name="Google Shape;705;p39"/>
              <p:cNvCxnSpPr/>
              <p:nvPr/>
            </p:nvCxnSpPr>
            <p:spPr>
              <a:xfrm>
                <a:off x="7212012" y="9667875"/>
                <a:ext cx="295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06" name="Google Shape;706;p39"/>
              <p:cNvCxnSpPr/>
              <p:nvPr/>
            </p:nvCxnSpPr>
            <p:spPr>
              <a:xfrm>
                <a:off x="7212012" y="8796337"/>
                <a:ext cx="295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07" name="Google Shape;707;p39"/>
              <p:cNvCxnSpPr/>
              <p:nvPr/>
            </p:nvCxnSpPr>
            <p:spPr>
              <a:xfrm>
                <a:off x="7212012" y="7923212"/>
                <a:ext cx="295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08" name="Google Shape;708;p39"/>
              <p:cNvCxnSpPr/>
              <p:nvPr/>
            </p:nvCxnSpPr>
            <p:spPr>
              <a:xfrm rot="5400000">
                <a:off x="8040737" y="11452175"/>
                <a:ext cx="317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09" name="Google Shape;709;p39"/>
              <p:cNvCxnSpPr/>
              <p:nvPr/>
            </p:nvCxnSpPr>
            <p:spPr>
              <a:xfrm rot="5400000">
                <a:off x="8834487" y="11452175"/>
                <a:ext cx="317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10" name="Google Shape;710;p39"/>
              <p:cNvCxnSpPr/>
              <p:nvPr/>
            </p:nvCxnSpPr>
            <p:spPr>
              <a:xfrm rot="5400000">
                <a:off x="9626650" y="11452175"/>
                <a:ext cx="317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11" name="Google Shape;711;p39"/>
              <p:cNvCxnSpPr/>
              <p:nvPr/>
            </p:nvCxnSpPr>
            <p:spPr>
              <a:xfrm rot="5400000">
                <a:off x="10412462" y="11452175"/>
                <a:ext cx="317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12" name="Google Shape;712;p39"/>
              <p:cNvCxnSpPr/>
              <p:nvPr/>
            </p:nvCxnSpPr>
            <p:spPr>
              <a:xfrm rot="5400000">
                <a:off x="7678737" y="10134600"/>
                <a:ext cx="2628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13" name="Google Shape;713;p39"/>
              <p:cNvCxnSpPr/>
              <p:nvPr/>
            </p:nvCxnSpPr>
            <p:spPr>
              <a:xfrm>
                <a:off x="9463087" y="9501187"/>
                <a:ext cx="1767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714" name="Google Shape;714;p39"/>
              <p:cNvCxnSpPr/>
              <p:nvPr/>
            </p:nvCxnSpPr>
            <p:spPr>
              <a:xfrm rot="10800000">
                <a:off x="7380199" y="9501187"/>
                <a:ext cx="1141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descr="Широкий диагональный 2" id="715" name="Google Shape;715;p39"/>
              <p:cNvSpPr/>
              <p:nvPr/>
            </p:nvSpPr>
            <p:spPr>
              <a:xfrm>
                <a:off x="8737600" y="7697787"/>
                <a:ext cx="503100" cy="1767000"/>
              </a:xfrm>
              <a:prstGeom prst="triangle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716" name="Google Shape;716;p39"/>
              <p:cNvCxnSpPr/>
              <p:nvPr/>
            </p:nvCxnSpPr>
            <p:spPr>
              <a:xfrm flipH="1" rot="-3659898">
                <a:off x="8100954" y="8235923"/>
                <a:ext cx="1546297" cy="56829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717" name="Google Shape;717;p39"/>
              <p:cNvSpPr/>
              <p:nvPr/>
            </p:nvSpPr>
            <p:spPr>
              <a:xfrm flipH="1" rot="-2040095">
                <a:off x="7770827" y="8210554"/>
                <a:ext cx="977902" cy="1354127"/>
              </a:xfrm>
              <a:custGeom>
                <a:rect b="b" l="l" r="r" t="t"/>
                <a:pathLst>
                  <a:path extrusionOk="0" h="21600" w="21600">
                    <a:moveTo>
                      <a:pt x="14287" y="21021"/>
                    </a:moveTo>
                    <a:cubicBezTo>
                      <a:pt x="13164" y="21404"/>
                      <a:pt x="11986" y="21599"/>
                      <a:pt x="10800" y="21600"/>
                    </a:cubicBezTo>
                    <a:cubicBezTo>
                      <a:pt x="9613" y="21600"/>
                      <a:pt x="8435" y="21404"/>
                      <a:pt x="7312" y="21021"/>
                    </a:cubicBezTo>
                    <a:cubicBezTo>
                      <a:pt x="8435" y="21404"/>
                      <a:pt x="9613" y="21600"/>
                      <a:pt x="10800" y="21600"/>
                    </a:cubicBezTo>
                    <a:cubicBezTo>
                      <a:pt x="11986" y="21599"/>
                      <a:pt x="13164" y="21404"/>
                      <a:pt x="14287" y="2102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miter lim="524288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718" name="Google Shape;718;p39"/>
              <p:cNvCxnSpPr/>
              <p:nvPr/>
            </p:nvCxnSpPr>
            <p:spPr>
              <a:xfrm rot="3659898">
                <a:off x="8337536" y="8235923"/>
                <a:ext cx="1546297" cy="56829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719" name="Google Shape;719;p39"/>
              <p:cNvSpPr/>
              <p:nvPr/>
            </p:nvSpPr>
            <p:spPr>
              <a:xfrm rot="2039967">
                <a:off x="9237655" y="8210539"/>
                <a:ext cx="976314" cy="1354127"/>
              </a:xfrm>
              <a:custGeom>
                <a:rect b="b" l="l" r="r" t="t"/>
                <a:pathLst>
                  <a:path extrusionOk="0" h="21600" w="21600">
                    <a:moveTo>
                      <a:pt x="14287" y="21021"/>
                    </a:moveTo>
                    <a:cubicBezTo>
                      <a:pt x="13164" y="21404"/>
                      <a:pt x="11986" y="21599"/>
                      <a:pt x="10800" y="21600"/>
                    </a:cubicBezTo>
                    <a:cubicBezTo>
                      <a:pt x="9613" y="21600"/>
                      <a:pt x="8435" y="21404"/>
                      <a:pt x="7312" y="21021"/>
                    </a:cubicBezTo>
                    <a:cubicBezTo>
                      <a:pt x="8435" y="21404"/>
                      <a:pt x="9613" y="21600"/>
                      <a:pt x="10800" y="21600"/>
                    </a:cubicBezTo>
                    <a:cubicBezTo>
                      <a:pt x="11986" y="21599"/>
                      <a:pt x="13164" y="21404"/>
                      <a:pt x="14287" y="2102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miter lim="524288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p39"/>
              <p:cNvSpPr/>
              <p:nvPr/>
            </p:nvSpPr>
            <p:spPr>
              <a:xfrm>
                <a:off x="9745662" y="7756525"/>
                <a:ext cx="1424100" cy="66690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lnTo>
                      <a:pt x="120000" y="0"/>
                    </a:lnTo>
                    <a:lnTo>
                      <a:pt x="120000" y="120000"/>
                    </a:lnTo>
                    <a:lnTo>
                      <a:pt x="0" y="120000"/>
                    </a:lnTo>
                    <a:close/>
                  </a:path>
                  <a:path extrusionOk="0" fill="none" h="120000" w="120000">
                    <a:moveTo>
                      <a:pt x="21292" y="-12484"/>
                    </a:moveTo>
                    <a:lnTo>
                      <a:pt x="11108" y="-3468"/>
                    </a:lnTo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Times"/>
                  <a:buNone/>
                </a:pP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ΔН</a:t>
                </a:r>
                <a:r>
                  <a:rPr b="1" baseline="-25000" i="0" lang="en-US" sz="12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 ф.п.</a:t>
                </a:r>
                <a:r>
                  <a:rPr b="0" i="0" lang="en-US" sz="12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.</a:t>
                </a:r>
                <a:endParaRPr/>
              </a:p>
            </p:txBody>
          </p:sp>
        </p:grpSp>
      </p:grpSp>
      <p:sp>
        <p:nvSpPr>
          <p:cNvPr id="721" name="Google Shape;721;p39"/>
          <p:cNvSpPr txBox="1"/>
          <p:nvPr/>
        </p:nvSpPr>
        <p:spPr>
          <a:xfrm>
            <a:off x="3995737" y="3573462"/>
            <a:ext cx="1842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39"/>
          <p:cNvSpPr txBox="1"/>
          <p:nvPr/>
        </p:nvSpPr>
        <p:spPr>
          <a:xfrm>
            <a:off x="3840162" y="3636962"/>
            <a:ext cx="4267200" cy="2987700"/>
          </a:xfrm>
          <a:prstGeom prst="rect">
            <a:avLst/>
          </a:prstGeom>
          <a:solidFill>
            <a:srgbClr val="CCFFCC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При переходе из геля в ж.к. происходит уменьшение толщины углеводородной области бислоя.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Скачкообразное изменение величины d позволяет определить Т ф.п. бислоя.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descr="Полотно" id="723" name="Google Shape;723;p39"/>
          <p:cNvPicPr preferRelativeResize="0"/>
          <p:nvPr/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371600" cy="1143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724" name="Google Shape;724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83150" y="1828800"/>
            <a:ext cx="4260851" cy="1820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олотно" id="729" name="Google Shape;729;p40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193700" cy="1244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  <p:sp>
        <p:nvSpPr>
          <p:cNvPr id="730" name="Google Shape;730;p40"/>
          <p:cNvSpPr txBox="1"/>
          <p:nvPr/>
        </p:nvSpPr>
        <p:spPr>
          <a:xfrm>
            <a:off x="0" y="1447800"/>
            <a:ext cx="91440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Arial"/>
              <a:buNone/>
            </a:pPr>
            <a:r>
              <a:rPr b="1" i="0" lang="en-US" sz="2400" u="none">
                <a:solidFill>
                  <a:srgbClr val="A50021"/>
                </a:solidFill>
                <a:latin typeface="Arial"/>
                <a:ea typeface="Arial"/>
                <a:cs typeface="Arial"/>
                <a:sym typeface="Arial"/>
              </a:rPr>
              <a:t>2. Дифференциальная сканирующая калориметрия (ДСК)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основана на том, что при фазовом переходе происходит изменение   (поглощение или выделение) скрытой энергии фазового перехода (Δ Н).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Этим методом определяют:</a:t>
            </a:r>
            <a:endParaRPr/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-"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ф.п. (Тm1) –температуру перехода, соответствующую началу перехода;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-"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m2</a:t>
            </a: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среднюю точку перехода;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-"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Δ Н –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энтальпию перехода</a:t>
            </a: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(количество тепла, необходимое для осуществления перехода в расчете на моль вещества);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-"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 – теплоемкость (количество тепла, в расчете на грамм или моль, необходимое для повышения температуры образца на один градус)</a:t>
            </a:r>
            <a:endParaRPr/>
          </a:p>
        </p:txBody>
      </p:sp>
      <p:sp>
        <p:nvSpPr>
          <p:cNvPr id="731" name="Google Shape;731;p40"/>
          <p:cNvSpPr txBox="1"/>
          <p:nvPr/>
        </p:nvSpPr>
        <p:spPr>
          <a:xfrm>
            <a:off x="1828800" y="152400"/>
            <a:ext cx="6324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chemeClr val="accent2"/>
                </a:solidFill>
                <a:latin typeface="Times"/>
                <a:ea typeface="Times"/>
                <a:cs typeface="Times"/>
                <a:sym typeface="Times"/>
              </a:rPr>
              <a:t>Методы изучения фазового перехода гель-жидкий кристалл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40" id="736" name="Google Shape;73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275" y="404812"/>
            <a:ext cx="6424612" cy="3203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отно" id="737" name="Google Shape;737;p41"/>
          <p:cNvPicPr preferRelativeResize="0"/>
          <p:nvPr>
            <p:ph idx="4294967295" type="body"/>
          </p:nvPr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0"/>
            <a:ext cx="1193700" cy="1244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  <p:sp>
        <p:nvSpPr>
          <p:cNvPr id="738" name="Google Shape;738;p41"/>
          <p:cNvSpPr txBox="1"/>
          <p:nvPr/>
        </p:nvSpPr>
        <p:spPr>
          <a:xfrm>
            <a:off x="1619250" y="44450"/>
            <a:ext cx="72009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Кривые ДСК для трех фосфолипидов</a:t>
            </a:r>
            <a:endParaRPr/>
          </a:p>
        </p:txBody>
      </p:sp>
      <p:sp>
        <p:nvSpPr>
          <p:cNvPr id="739" name="Google Shape;739;p41"/>
          <p:cNvSpPr txBox="1"/>
          <p:nvPr/>
        </p:nvSpPr>
        <p:spPr>
          <a:xfrm>
            <a:off x="304800" y="3581400"/>
            <a:ext cx="85692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Зависимость молекулярной организации ФХ и ФЭ от температуры</a:t>
            </a:r>
            <a:endParaRPr/>
          </a:p>
        </p:txBody>
      </p:sp>
      <p:pic>
        <p:nvPicPr>
          <p:cNvPr descr="41" id="740" name="Google Shape;740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0112" y="4149725"/>
            <a:ext cx="7343777" cy="2708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олотно" id="745" name="Google Shape;745;p42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193700" cy="1244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  <p:sp>
        <p:nvSpPr>
          <p:cNvPr id="746" name="Google Shape;746;p42"/>
          <p:cNvSpPr txBox="1"/>
          <p:nvPr/>
        </p:nvSpPr>
        <p:spPr>
          <a:xfrm>
            <a:off x="1476375" y="76200"/>
            <a:ext cx="7667700" cy="13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chemeClr val="accent2"/>
                </a:solidFill>
                <a:latin typeface="Times"/>
                <a:ea typeface="Times"/>
                <a:cs typeface="Times"/>
                <a:sym typeface="Times"/>
              </a:rPr>
              <a:t>Методы изучения фазового перехода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chemeClr val="accent2"/>
                </a:solidFill>
                <a:latin typeface="Times"/>
                <a:ea typeface="Times"/>
                <a:cs typeface="Times"/>
                <a:sym typeface="Times"/>
              </a:rPr>
              <a:t>гель-жидкий кристалл</a:t>
            </a:r>
            <a:endParaRPr b="0" i="0" sz="24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rgbClr val="A50021"/>
                </a:solidFill>
                <a:latin typeface="Times"/>
                <a:ea typeface="Times"/>
                <a:cs typeface="Times"/>
                <a:sym typeface="Times"/>
              </a:rPr>
              <a:t>3.  Ядерный магнитный резонанс (1Н - ЯМР)</a:t>
            </a:r>
            <a:endParaRPr/>
          </a:p>
        </p:txBody>
      </p:sp>
      <p:sp>
        <p:nvSpPr>
          <p:cNvPr id="747" name="Google Shape;747;p42"/>
          <p:cNvSpPr txBox="1"/>
          <p:nvPr/>
        </p:nvSpPr>
        <p:spPr>
          <a:xfrm>
            <a:off x="822325" y="2017712"/>
            <a:ext cx="7102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42"/>
          <p:cNvSpPr txBox="1"/>
          <p:nvPr/>
        </p:nvSpPr>
        <p:spPr>
          <a:xfrm>
            <a:off x="457200" y="1371600"/>
            <a:ext cx="86868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	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Метод </a:t>
            </a:r>
            <a:r>
              <a:rPr b="1" i="0" lang="en-US" sz="20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1Н ЯМР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позволяет получить сведения о динамических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свойствах липидных бислоев.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	Образцы – липидные везикулы в D2O.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-	Регистрируют спектры </a:t>
            </a:r>
            <a:r>
              <a:rPr b="1" i="0" lang="en-US" sz="20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1Н ЯМР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при различных Т: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•"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Т &gt; Тф.п.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•"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Т &lt; Тф.п.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•"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Т  </a:t>
            </a: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≈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Тф.п.     </a:t>
            </a:r>
            <a:endParaRPr b="1" i="0" sz="1800" u="none">
              <a:solidFill>
                <a:srgbClr val="3333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Проводят отнесение сигналов в спектре </a:t>
            </a:r>
            <a:r>
              <a:rPr b="1" i="0" lang="en-US" sz="1800" u="none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i="0" lang="en-US" sz="20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Н ЯМР.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Строят зависимость Δν1/2 = f (T) → находят Тф.п.,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   </a:t>
            </a: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где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Δν1/2-   </a:t>
            </a: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ширина сигнала на ½ высоты пика</a:t>
            </a: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/>
          </a:p>
        </p:txBody>
      </p:sp>
      <p:sp>
        <p:nvSpPr>
          <p:cNvPr id="749" name="Google Shape;749;p42"/>
          <p:cNvSpPr txBox="1"/>
          <p:nvPr/>
        </p:nvSpPr>
        <p:spPr>
          <a:xfrm>
            <a:off x="3429000" y="4343400"/>
            <a:ext cx="2319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олотно" id="754" name="Google Shape;754;p43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371600" cy="1295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  <p:pic>
        <p:nvPicPr>
          <p:cNvPr descr="46" id="755" name="Google Shape;755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912" y="1752600"/>
            <a:ext cx="5256211" cy="3735387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43"/>
          <p:cNvSpPr txBox="1"/>
          <p:nvPr/>
        </p:nvSpPr>
        <p:spPr>
          <a:xfrm>
            <a:off x="5653087" y="1828800"/>
            <a:ext cx="4032300" cy="37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а – диаметр везикул 30 нм,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t =18</a:t>
            </a: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ºС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в – диаметр везикул 30 нм,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t =62</a:t>
            </a: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ºС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б – диаметр везикул 100 нм,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 =18</a:t>
            </a: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ºС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г – диаметр везикул 100 нм,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0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 =62</a:t>
            </a: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ºС</a:t>
            </a:r>
            <a:endParaRPr/>
          </a:p>
        </p:txBody>
      </p:sp>
      <p:sp>
        <p:nvSpPr>
          <p:cNvPr id="757" name="Google Shape;757;p43"/>
          <p:cNvSpPr txBox="1"/>
          <p:nvPr/>
        </p:nvSpPr>
        <p:spPr>
          <a:xfrm>
            <a:off x="1524000" y="304800"/>
            <a:ext cx="7620000" cy="12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accent2"/>
                </a:solidFill>
                <a:latin typeface="Times"/>
                <a:ea typeface="Times"/>
                <a:cs typeface="Times"/>
                <a:sym typeface="Times"/>
              </a:rPr>
              <a:t>1Н-ЯМР–спектры везикул дипальмитоил-ФХ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accent2"/>
                </a:solidFill>
                <a:latin typeface="Times"/>
                <a:ea typeface="Times"/>
                <a:cs typeface="Times"/>
                <a:sym typeface="Times"/>
              </a:rPr>
              <a:t>в воде (Тф.п.=42ºС</a:t>
            </a:r>
            <a:r>
              <a:rPr b="1" i="0" lang="en-US" sz="2800" u="none">
                <a:solidFill>
                  <a:schemeClr val="accent2"/>
                </a:solidFill>
                <a:latin typeface="Times"/>
                <a:ea typeface="Times"/>
                <a:cs typeface="Times"/>
                <a:sym typeface="Times"/>
              </a:rPr>
              <a:t>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800" u="none">
              <a:solidFill>
                <a:schemeClr val="accent2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4"/>
          <p:cNvSpPr txBox="1"/>
          <p:nvPr/>
        </p:nvSpPr>
        <p:spPr>
          <a:xfrm>
            <a:off x="2209800" y="304800"/>
            <a:ext cx="56325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Флуоресцентные зонды и метки</a:t>
            </a:r>
            <a:endParaRPr/>
          </a:p>
        </p:txBody>
      </p:sp>
      <p:pic>
        <p:nvPicPr>
          <p:cNvPr descr="20" id="763" name="Google Shape;763;p44"/>
          <p:cNvPicPr preferRelativeResize="0"/>
          <p:nvPr/>
        </p:nvPicPr>
        <p:blipFill rotWithShape="1">
          <a:blip r:embed="rId3">
            <a:alphaModFix/>
          </a:blip>
          <a:srcRect b="23763" l="0" r="0" t="0"/>
          <a:stretch/>
        </p:blipFill>
        <p:spPr>
          <a:xfrm>
            <a:off x="304800" y="1219200"/>
            <a:ext cx="4464050" cy="4645025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44"/>
          <p:cNvSpPr txBox="1"/>
          <p:nvPr/>
        </p:nvSpPr>
        <p:spPr>
          <a:xfrm>
            <a:off x="4724400" y="1524000"/>
            <a:ext cx="4419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Флуоресцентные характеристики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меток или зондов в бислое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очень чувствительны к молекулярному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окружению и фазовому состоянию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липидного бислоя.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При Тф.п. происходит резкое,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скачкообразное изменение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параметров флуоресценции.</a:t>
            </a:r>
            <a:endParaRPr/>
          </a:p>
        </p:txBody>
      </p:sp>
      <p:pic>
        <p:nvPicPr>
          <p:cNvPr descr="Полотно" id="765" name="Google Shape;765;p44"/>
          <p:cNvPicPr preferRelativeResize="0"/>
          <p:nvPr/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0"/>
            <a:ext cx="1219199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5"/>
          <p:cNvSpPr txBox="1"/>
          <p:nvPr>
            <p:ph idx="4294967295" type="title"/>
          </p:nvPr>
        </p:nvSpPr>
        <p:spPr>
          <a:xfrm>
            <a:off x="1066800" y="274637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Times"/>
              <a:buNone/>
            </a:pPr>
            <a:r>
              <a:rPr b="1" i="0" lang="en-US" sz="2800" u="none" cap="none" strike="noStrike">
                <a:solidFill>
                  <a:schemeClr val="accent2"/>
                </a:solidFill>
                <a:latin typeface="Times"/>
                <a:ea typeface="Times"/>
                <a:cs typeface="Times"/>
                <a:sym typeface="Times"/>
              </a:rPr>
              <a:t>4. Методы с использованием молекулярных зондов (флуоресцентных и спиновых)</a:t>
            </a:r>
            <a:br>
              <a:rPr b="1" i="0" lang="en-US" sz="2800" u="none" cap="none" strike="noStrike">
                <a:solidFill>
                  <a:srgbClr val="A50021"/>
                </a:solidFill>
                <a:latin typeface="Times"/>
                <a:ea typeface="Times"/>
                <a:cs typeface="Times"/>
                <a:sym typeface="Times"/>
              </a:rPr>
            </a:br>
            <a:endParaRPr/>
          </a:p>
        </p:txBody>
      </p:sp>
      <p:sp>
        <p:nvSpPr>
          <p:cNvPr id="771" name="Google Shape;771;p45"/>
          <p:cNvSpPr txBox="1"/>
          <p:nvPr>
            <p:ph idx="4294967295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/>
          </a:p>
        </p:txBody>
      </p:sp>
      <p:pic>
        <p:nvPicPr>
          <p:cNvPr descr="Слайд10" id="772" name="Google Shape;77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43000"/>
            <a:ext cx="8820149" cy="5219699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45"/>
          <p:cNvSpPr txBox="1"/>
          <p:nvPr/>
        </p:nvSpPr>
        <p:spPr>
          <a:xfrm>
            <a:off x="1219200" y="1600200"/>
            <a:ext cx="6707100" cy="45720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Репортерные метки в липидном бислое             </a:t>
            </a:r>
            <a:endParaRPr/>
          </a:p>
        </p:txBody>
      </p:sp>
      <p:pic>
        <p:nvPicPr>
          <p:cNvPr descr="Полотно" id="774" name="Google Shape;774;p45"/>
          <p:cNvPicPr preferRelativeResize="0"/>
          <p:nvPr>
            <p:ph idx="4294967295" type="body"/>
          </p:nvPr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0"/>
            <a:ext cx="1022400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9"/>
          <p:cNvGrpSpPr/>
          <p:nvPr/>
        </p:nvGrpSpPr>
        <p:grpSpPr>
          <a:xfrm>
            <a:off x="971746" y="2565421"/>
            <a:ext cx="6102948" cy="3673436"/>
            <a:chOff x="4170362" y="2554287"/>
            <a:chExt cx="10933265" cy="6159350"/>
          </a:xfrm>
        </p:grpSpPr>
        <p:grpSp>
          <p:nvGrpSpPr>
            <p:cNvPr id="134" name="Google Shape;134;p19"/>
            <p:cNvGrpSpPr/>
            <p:nvPr/>
          </p:nvGrpSpPr>
          <p:grpSpPr>
            <a:xfrm>
              <a:off x="11342752" y="3409965"/>
              <a:ext cx="3760875" cy="3762483"/>
              <a:chOff x="2562225" y="-546100"/>
              <a:chExt cx="2808300" cy="2811600"/>
            </a:xfrm>
          </p:grpSpPr>
          <p:sp>
            <p:nvSpPr>
              <p:cNvPr id="135" name="Google Shape;135;p19"/>
              <p:cNvSpPr txBox="1"/>
              <p:nvPr/>
            </p:nvSpPr>
            <p:spPr>
              <a:xfrm>
                <a:off x="2562225" y="-546100"/>
                <a:ext cx="2808300" cy="2811600"/>
              </a:xfrm>
              <a:prstGeom prst="rect">
                <a:avLst/>
              </a:prstGeom>
              <a:solidFill>
                <a:srgbClr val="C0C0C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19"/>
              <p:cNvSpPr/>
              <p:nvPr/>
            </p:nvSpPr>
            <p:spPr>
              <a:xfrm>
                <a:off x="3460750" y="352425"/>
                <a:ext cx="1009800" cy="10113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19"/>
              <p:cNvSpPr txBox="1"/>
              <p:nvPr/>
            </p:nvSpPr>
            <p:spPr>
              <a:xfrm>
                <a:off x="3517900" y="-452437"/>
                <a:ext cx="885900" cy="4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Times"/>
                  <a:buNone/>
                </a:pPr>
                <a:r>
                  <a:rPr b="1" i="0" lang="en-US" sz="16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Вода</a:t>
                </a:r>
                <a:endParaRPr/>
              </a:p>
            </p:txBody>
          </p:sp>
          <p:grpSp>
            <p:nvGrpSpPr>
              <p:cNvPr id="138" name="Google Shape;138;p19"/>
              <p:cNvGrpSpPr/>
              <p:nvPr/>
            </p:nvGrpSpPr>
            <p:grpSpPr>
              <a:xfrm>
                <a:off x="3872508" y="222288"/>
                <a:ext cx="200816" cy="656532"/>
                <a:chOff x="5259943" y="2372173"/>
                <a:chExt cx="271704" cy="881725"/>
              </a:xfrm>
            </p:grpSpPr>
            <p:sp>
              <p:nvSpPr>
                <p:cNvPr id="139" name="Google Shape;139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0" name="Google Shape;140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1" name="Google Shape;141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2" name="Google Shape;142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3" name="Google Shape;143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44" name="Google Shape;144;p19"/>
              <p:cNvSpPr/>
              <p:nvPr/>
            </p:nvSpPr>
            <p:spPr>
              <a:xfrm>
                <a:off x="3840162" y="1252537"/>
                <a:ext cx="250800" cy="2493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5" name="Google Shape;145;p19"/>
              <p:cNvGrpSpPr/>
              <p:nvPr/>
            </p:nvGrpSpPr>
            <p:grpSpPr>
              <a:xfrm rot="-1799900">
                <a:off x="3712079" y="259520"/>
                <a:ext cx="198843" cy="660054"/>
                <a:chOff x="5259943" y="2372173"/>
                <a:chExt cx="271704" cy="881725"/>
              </a:xfrm>
            </p:grpSpPr>
            <p:sp>
              <p:nvSpPr>
                <p:cNvPr id="146" name="Google Shape;146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7" name="Google Shape;147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8" name="Google Shape;148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9" name="Google Shape;149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0" name="Google Shape;150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51" name="Google Shape;151;p19"/>
              <p:cNvSpPr/>
              <p:nvPr/>
            </p:nvSpPr>
            <p:spPr>
              <a:xfrm rot="-1799994">
                <a:off x="4100507" y="1177933"/>
                <a:ext cx="250801" cy="250801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52" name="Google Shape;152;p19"/>
              <p:cNvGrpSpPr/>
              <p:nvPr/>
            </p:nvGrpSpPr>
            <p:grpSpPr>
              <a:xfrm rot="-3599997">
                <a:off x="3602239" y="371499"/>
                <a:ext cx="202799" cy="660054"/>
                <a:chOff x="5259943" y="2372173"/>
                <a:chExt cx="271704" cy="881725"/>
              </a:xfrm>
            </p:grpSpPr>
            <p:sp>
              <p:nvSpPr>
                <p:cNvPr id="153" name="Google Shape;153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" name="Google Shape;154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" name="Google Shape;155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6" name="Google Shape;156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7" name="Google Shape;157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58" name="Google Shape;158;p19"/>
              <p:cNvSpPr/>
              <p:nvPr/>
            </p:nvSpPr>
            <p:spPr>
              <a:xfrm rot="-3599605">
                <a:off x="4294949" y="992934"/>
                <a:ext cx="252550" cy="250801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59" name="Google Shape;159;p19"/>
              <p:cNvGrpSpPr/>
              <p:nvPr/>
            </p:nvGrpSpPr>
            <p:grpSpPr>
              <a:xfrm rot="-5400000">
                <a:off x="3552057" y="521156"/>
                <a:ext cx="202800" cy="661735"/>
                <a:chOff x="5259943" y="2372173"/>
                <a:chExt cx="271704" cy="881725"/>
              </a:xfrm>
            </p:grpSpPr>
            <p:sp>
              <p:nvSpPr>
                <p:cNvPr id="160" name="Google Shape;160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1" name="Google Shape;161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2" name="Google Shape;162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3" name="Google Shape;163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4" name="Google Shape;164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65" name="Google Shape;165;p19"/>
              <p:cNvSpPr/>
              <p:nvPr/>
            </p:nvSpPr>
            <p:spPr>
              <a:xfrm rot="-5400000">
                <a:off x="4357625" y="733388"/>
                <a:ext cx="254100" cy="2508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66" name="Google Shape;166;p19"/>
              <p:cNvGrpSpPr/>
              <p:nvPr/>
            </p:nvGrpSpPr>
            <p:grpSpPr>
              <a:xfrm rot="-7200153">
                <a:off x="3603961" y="684576"/>
                <a:ext cx="200828" cy="661673"/>
                <a:chOff x="5259943" y="2372173"/>
                <a:chExt cx="271704" cy="881725"/>
              </a:xfrm>
            </p:grpSpPr>
            <p:sp>
              <p:nvSpPr>
                <p:cNvPr id="167" name="Google Shape;167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8" name="Google Shape;168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9" name="Google Shape;169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0" name="Google Shape;170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1" name="Google Shape;171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72" name="Google Shape;172;p19"/>
              <p:cNvSpPr/>
              <p:nvPr/>
            </p:nvSpPr>
            <p:spPr>
              <a:xfrm rot="-7199588">
                <a:off x="4288772" y="475547"/>
                <a:ext cx="249052" cy="250801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73" name="Google Shape;173;p19"/>
              <p:cNvGrpSpPr/>
              <p:nvPr/>
            </p:nvGrpSpPr>
            <p:grpSpPr>
              <a:xfrm rot="-9000100">
                <a:off x="3708901" y="802244"/>
                <a:ext cx="198843" cy="663412"/>
                <a:chOff x="5259943" y="2372173"/>
                <a:chExt cx="271704" cy="881725"/>
              </a:xfrm>
            </p:grpSpPr>
            <p:sp>
              <p:nvSpPr>
                <p:cNvPr id="174" name="Google Shape;174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5" name="Google Shape;175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" name="Google Shape;176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" name="Google Shape;177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8" name="Google Shape;178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79" name="Google Shape;179;p19"/>
              <p:cNvSpPr/>
              <p:nvPr/>
            </p:nvSpPr>
            <p:spPr>
              <a:xfrm rot="-9000006">
                <a:off x="4095766" y="292129"/>
                <a:ext cx="250801" cy="250801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80" name="Google Shape;180;p19"/>
              <p:cNvGrpSpPr/>
              <p:nvPr/>
            </p:nvGrpSpPr>
            <p:grpSpPr>
              <a:xfrm rot="10800000">
                <a:off x="3862588" y="835198"/>
                <a:ext cx="200816" cy="665173"/>
                <a:chOff x="5259943" y="2372173"/>
                <a:chExt cx="271704" cy="881725"/>
              </a:xfrm>
            </p:grpSpPr>
            <p:sp>
              <p:nvSpPr>
                <p:cNvPr id="181" name="Google Shape;181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2" name="Google Shape;182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3" name="Google Shape;183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4" name="Google Shape;184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5" name="Google Shape;185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86" name="Google Shape;186;p19"/>
              <p:cNvSpPr/>
              <p:nvPr/>
            </p:nvSpPr>
            <p:spPr>
              <a:xfrm rot="10800000">
                <a:off x="3840187" y="219100"/>
                <a:ext cx="250800" cy="2508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87" name="Google Shape;187;p19"/>
              <p:cNvGrpSpPr/>
              <p:nvPr/>
            </p:nvGrpSpPr>
            <p:grpSpPr>
              <a:xfrm flipH="1" rot="5400000">
                <a:off x="4178268" y="528930"/>
                <a:ext cx="198860" cy="665173"/>
                <a:chOff x="5259943" y="2372173"/>
                <a:chExt cx="271704" cy="881725"/>
              </a:xfrm>
            </p:grpSpPr>
            <p:sp>
              <p:nvSpPr>
                <p:cNvPr id="188" name="Google Shape;188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9" name="Google Shape;189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0" name="Google Shape;190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1" name="Google Shape;191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2" name="Google Shape;192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93" name="Google Shape;193;p19"/>
              <p:cNvSpPr/>
              <p:nvPr/>
            </p:nvSpPr>
            <p:spPr>
              <a:xfrm flipH="1" rot="5400000">
                <a:off x="3321013" y="733388"/>
                <a:ext cx="254100" cy="2508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94" name="Google Shape;194;p19"/>
              <p:cNvGrpSpPr/>
              <p:nvPr/>
            </p:nvGrpSpPr>
            <p:grpSpPr>
              <a:xfrm flipH="1" rot="3599997">
                <a:off x="4133283" y="372300"/>
                <a:ext cx="202799" cy="658315"/>
                <a:chOff x="5259943" y="2372173"/>
                <a:chExt cx="271704" cy="881725"/>
              </a:xfrm>
            </p:grpSpPr>
            <p:sp>
              <p:nvSpPr>
                <p:cNvPr id="195" name="Google Shape;195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6" name="Google Shape;196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7" name="Google Shape;197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8" name="Google Shape;198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9" name="Google Shape;199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00" name="Google Shape;200;p19"/>
              <p:cNvSpPr/>
              <p:nvPr/>
            </p:nvSpPr>
            <p:spPr>
              <a:xfrm flipH="1" rot="3599605">
                <a:off x="3390001" y="992934"/>
                <a:ext cx="252550" cy="250801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01" name="Google Shape;201;p19"/>
              <p:cNvGrpSpPr/>
              <p:nvPr/>
            </p:nvGrpSpPr>
            <p:grpSpPr>
              <a:xfrm flipH="1" rot="1800153">
                <a:off x="4023113" y="267067"/>
                <a:ext cx="200828" cy="660054"/>
                <a:chOff x="5259943" y="2372173"/>
                <a:chExt cx="271704" cy="881725"/>
              </a:xfrm>
            </p:grpSpPr>
            <p:sp>
              <p:nvSpPr>
                <p:cNvPr id="202" name="Google Shape;202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3" name="Google Shape;203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4" name="Google Shape;204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5" name="Google Shape;205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6" name="Google Shape;206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07" name="Google Shape;207;p19"/>
              <p:cNvSpPr/>
              <p:nvPr/>
            </p:nvSpPr>
            <p:spPr>
              <a:xfrm flipH="1" rot="1799994">
                <a:off x="3578254" y="1185870"/>
                <a:ext cx="250801" cy="250801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08" name="Google Shape;208;p19"/>
              <p:cNvGrpSpPr/>
              <p:nvPr/>
            </p:nvGrpSpPr>
            <p:grpSpPr>
              <a:xfrm flipH="1" rot="7200153">
                <a:off x="4134947" y="681776"/>
                <a:ext cx="200828" cy="670324"/>
                <a:chOff x="5259943" y="2372173"/>
                <a:chExt cx="271704" cy="881725"/>
              </a:xfrm>
            </p:grpSpPr>
            <p:sp>
              <p:nvSpPr>
                <p:cNvPr id="209" name="Google Shape;209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0" name="Google Shape;210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1" name="Google Shape;211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2" name="Google Shape;212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3" name="Google Shape;213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14" name="Google Shape;214;p19"/>
              <p:cNvSpPr/>
              <p:nvPr/>
            </p:nvSpPr>
            <p:spPr>
              <a:xfrm flipH="1" rot="7199994">
                <a:off x="3391646" y="472176"/>
                <a:ext cx="250801" cy="25255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15" name="Google Shape;215;p19"/>
              <p:cNvGrpSpPr/>
              <p:nvPr/>
            </p:nvGrpSpPr>
            <p:grpSpPr>
              <a:xfrm flipH="1" rot="8999997">
                <a:off x="4021629" y="786115"/>
                <a:ext cx="202799" cy="663412"/>
                <a:chOff x="5259943" y="2372173"/>
                <a:chExt cx="271704" cy="881725"/>
              </a:xfrm>
            </p:grpSpPr>
            <p:sp>
              <p:nvSpPr>
                <p:cNvPr id="216" name="Google Shape;216;p19"/>
                <p:cNvSpPr/>
                <p:nvPr/>
              </p:nvSpPr>
              <p:spPr>
                <a:xfrm rot="-7979690">
                  <a:off x="5305445" y="2408259"/>
                  <a:ext cx="174607" cy="174607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7" name="Google Shape;217;p19"/>
                <p:cNvSpPr/>
                <p:nvPr/>
              </p:nvSpPr>
              <p:spPr>
                <a:xfrm rot="2820115">
                  <a:off x="5291118" y="2627318"/>
                  <a:ext cx="150842" cy="150842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extrusionOk="0" h="21600" w="2160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8" name="Google Shape;218;p19"/>
                <p:cNvSpPr/>
                <p:nvPr/>
              </p:nvSpPr>
              <p:spPr>
                <a:xfrm rot="-7980554">
                  <a:off x="5317325" y="2810637"/>
                  <a:ext cx="114315" cy="112749"/>
                </a:xfrm>
                <a:custGeom>
                  <a:rect b="b" l="l" r="r" t="t"/>
                  <a:pathLst>
                    <a:path extrusionOk="0" fill="none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</a:path>
                    <a:path extrusionOk="0" h="21600" w="21600">
                      <a:moveTo>
                        <a:pt x="89" y="0"/>
                      </a:moveTo>
                      <a:cubicBezTo>
                        <a:pt x="11984" y="49"/>
                        <a:pt x="21600" y="9705"/>
                        <a:pt x="21600" y="21600"/>
                      </a:cubicBezTo>
                      <a:lnTo>
                        <a:pt x="0" y="21600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9" name="Google Shape;219;p19"/>
                <p:cNvSpPr/>
                <p:nvPr/>
              </p:nvSpPr>
              <p:spPr>
                <a:xfrm rot="-7439456">
                  <a:off x="5374493" y="3086864"/>
                  <a:ext cx="122240" cy="149248"/>
                </a:xfrm>
                <a:custGeom>
                  <a:rect b="b" l="l" r="r" t="t"/>
                  <a:pathLst>
                    <a:path extrusionOk="0" fill="none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</a:path>
                    <a:path extrusionOk="0" h="21443" w="17467">
                      <a:moveTo>
                        <a:pt x="2600" y="0"/>
                      </a:moveTo>
                      <a:cubicBezTo>
                        <a:pt x="8554" y="722"/>
                        <a:pt x="13939" y="3886"/>
                        <a:pt x="17466" y="8736"/>
                      </a:cubicBezTo>
                      <a:lnTo>
                        <a:pt x="0" y="21443"/>
                      </a:lnTo>
                      <a:lnTo>
                        <a:pt x="2600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0" name="Google Shape;220;p19"/>
                <p:cNvSpPr/>
                <p:nvPr/>
              </p:nvSpPr>
              <p:spPr>
                <a:xfrm flipH="1" rot="7679764">
                  <a:off x="5326841" y="2974158"/>
                  <a:ext cx="114297" cy="112741"/>
                </a:xfrm>
                <a:custGeom>
                  <a:rect b="b" l="l" r="r" t="t"/>
                  <a:pathLst>
                    <a:path extrusionOk="0" fill="none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</a:path>
                    <a:path extrusionOk="0" h="21538" w="21600">
                      <a:moveTo>
                        <a:pt x="1639" y="0"/>
                      </a:moveTo>
                      <a:cubicBezTo>
                        <a:pt x="12900" y="857"/>
                        <a:pt x="21600" y="10244"/>
                        <a:pt x="21600" y="21538"/>
                      </a:cubicBezTo>
                      <a:lnTo>
                        <a:pt x="0" y="21538"/>
                      </a:lnTo>
                      <a:lnTo>
                        <a:pt x="163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21" name="Google Shape;221;p19"/>
              <p:cNvSpPr/>
              <p:nvPr/>
            </p:nvSpPr>
            <p:spPr>
              <a:xfrm flipH="1" rot="8999605">
                <a:off x="3582977" y="287313"/>
                <a:ext cx="252550" cy="250801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2" name="Google Shape;222;p19"/>
            <p:cNvGrpSpPr/>
            <p:nvPr/>
          </p:nvGrpSpPr>
          <p:grpSpPr>
            <a:xfrm>
              <a:off x="4486232" y="3409984"/>
              <a:ext cx="3760637" cy="3763928"/>
              <a:chOff x="2414587" y="-935037"/>
              <a:chExt cx="2809800" cy="2813100"/>
            </a:xfrm>
          </p:grpSpPr>
          <p:grpSp>
            <p:nvGrpSpPr>
              <p:cNvPr id="223" name="Google Shape;223;p19"/>
              <p:cNvGrpSpPr/>
              <p:nvPr/>
            </p:nvGrpSpPr>
            <p:grpSpPr>
              <a:xfrm>
                <a:off x="2516496" y="-828406"/>
                <a:ext cx="2604430" cy="2598042"/>
                <a:chOff x="2297421" y="-922069"/>
                <a:chExt cx="2604430" cy="2598042"/>
              </a:xfrm>
            </p:grpSpPr>
            <p:sp>
              <p:nvSpPr>
                <p:cNvPr id="224" name="Google Shape;224;p19"/>
                <p:cNvSpPr/>
                <p:nvPr/>
              </p:nvSpPr>
              <p:spPr>
                <a:xfrm>
                  <a:off x="3094037" y="-130175"/>
                  <a:ext cx="1009800" cy="1012800"/>
                </a:xfrm>
                <a:prstGeom prst="ellipse">
                  <a:avLst/>
                </a:prstGeom>
                <a:solidFill>
                  <a:srgbClr val="C0C0C0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19"/>
                <p:cNvSpPr txBox="1"/>
                <p:nvPr/>
              </p:nvSpPr>
              <p:spPr>
                <a:xfrm>
                  <a:off x="3292475" y="146050"/>
                  <a:ext cx="611100" cy="462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36000" lIns="36000" spcFirstLastPara="1" rIns="36000" wrap="square" tIns="360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Times"/>
                    <a:buNone/>
                  </a:pPr>
                  <a:r>
                    <a:rPr b="0" i="0" lang="en-US" sz="1200" u="none">
                      <a:solidFill>
                        <a:schemeClr val="dk1"/>
                      </a:solidFill>
                      <a:latin typeface="Times"/>
                      <a:ea typeface="Times"/>
                      <a:cs typeface="Times"/>
                      <a:sym typeface="Times"/>
                    </a:rPr>
                    <a:t>H</a:t>
                  </a:r>
                  <a:r>
                    <a:rPr b="1" baseline="-25000" i="0" lang="en-US" sz="12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2</a:t>
                  </a:r>
                  <a:r>
                    <a:rPr b="0" i="0" lang="en-US" sz="1200" u="none">
                      <a:solidFill>
                        <a:schemeClr val="dk1"/>
                      </a:solidFill>
                      <a:latin typeface="Times"/>
                      <a:ea typeface="Times"/>
                      <a:cs typeface="Times"/>
                      <a:sym typeface="Times"/>
                    </a:rPr>
                    <a:t>O</a:t>
                  </a:r>
                  <a:endParaRPr/>
                </a:p>
              </p:txBody>
            </p: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3473356" y="771525"/>
                  <a:ext cx="252380" cy="904448"/>
                  <a:chOff x="3476625" y="604837"/>
                  <a:chExt cx="250800" cy="904448"/>
                </a:xfrm>
              </p:grpSpPr>
              <p:grpSp>
                <p:nvGrpSpPr>
                  <p:cNvPr id="227" name="Google Shape;227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228" name="Google Shape;228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29" name="Google Shape;229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30" name="Google Shape;230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31" name="Google Shape;231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32" name="Google Shape;232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233" name="Google Shape;233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34" name="Google Shape;234;p19"/>
                <p:cNvGrpSpPr/>
                <p:nvPr/>
              </p:nvGrpSpPr>
              <p:grpSpPr>
                <a:xfrm rot="-1800116">
                  <a:off x="3898407" y="653933"/>
                  <a:ext cx="252390" cy="909330"/>
                  <a:chOff x="3476625" y="604837"/>
                  <a:chExt cx="250800" cy="904448"/>
                </a:xfrm>
              </p:grpSpPr>
              <p:grpSp>
                <p:nvGrpSpPr>
                  <p:cNvPr id="235" name="Google Shape;235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236" name="Google Shape;236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37" name="Google Shape;237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38" name="Google Shape;238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39" name="Google Shape;239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40" name="Google Shape;240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42" name="Google Shape;242;p19"/>
                <p:cNvGrpSpPr/>
                <p:nvPr/>
              </p:nvGrpSpPr>
              <p:grpSpPr>
                <a:xfrm rot="-3599884">
                  <a:off x="4213950" y="348189"/>
                  <a:ext cx="252390" cy="907670"/>
                  <a:chOff x="3476625" y="604837"/>
                  <a:chExt cx="250800" cy="904448"/>
                </a:xfrm>
              </p:grpSpPr>
              <p:grpSp>
                <p:nvGrpSpPr>
                  <p:cNvPr id="243" name="Google Shape;243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244" name="Google Shape;244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45" name="Google Shape;245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46" name="Google Shape;246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47" name="Google Shape;247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48" name="Google Shape;248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50" name="Google Shape;250;p19"/>
                <p:cNvGrpSpPr/>
                <p:nvPr/>
              </p:nvGrpSpPr>
              <p:grpSpPr>
                <a:xfrm rot="-5400000">
                  <a:off x="4321809" y="-76710"/>
                  <a:ext cx="252380" cy="907704"/>
                  <a:chOff x="3476625" y="604837"/>
                  <a:chExt cx="250800" cy="904448"/>
                </a:xfrm>
              </p:grpSpPr>
              <p:grpSp>
                <p:nvGrpSpPr>
                  <p:cNvPr id="251" name="Google Shape;251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252" name="Google Shape;252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53" name="Google Shape;253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54" name="Google Shape;254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55" name="Google Shape;255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56" name="Google Shape;256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58" name="Google Shape;258;p19"/>
                <p:cNvGrpSpPr/>
                <p:nvPr/>
              </p:nvGrpSpPr>
              <p:grpSpPr>
                <a:xfrm rot="-7199970">
                  <a:off x="4208466" y="-497682"/>
                  <a:ext cx="249199" cy="909330"/>
                  <a:chOff x="3476625" y="604837"/>
                  <a:chExt cx="250800" cy="904448"/>
                </a:xfrm>
              </p:grpSpPr>
              <p:grpSp>
                <p:nvGrpSpPr>
                  <p:cNvPr id="259" name="Google Shape;259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260" name="Google Shape;260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61" name="Google Shape;261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62" name="Google Shape;262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63" name="Google Shape;263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64" name="Google Shape;264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66" name="Google Shape;266;p19"/>
                <p:cNvGrpSpPr/>
                <p:nvPr/>
              </p:nvGrpSpPr>
              <p:grpSpPr>
                <a:xfrm rot="-8999884">
                  <a:off x="3893692" y="-803006"/>
                  <a:ext cx="252390" cy="907670"/>
                  <a:chOff x="3476625" y="604837"/>
                  <a:chExt cx="250800" cy="904448"/>
                </a:xfrm>
              </p:grpSpPr>
              <p:grpSp>
                <p:nvGrpSpPr>
                  <p:cNvPr id="267" name="Google Shape;267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268" name="Google Shape;268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69" name="Google Shape;269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70" name="Google Shape;270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71" name="Google Shape;271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72" name="Google Shape;272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74" name="Google Shape;274;p19"/>
                <p:cNvGrpSpPr/>
                <p:nvPr/>
              </p:nvGrpSpPr>
              <p:grpSpPr>
                <a:xfrm rot="10800000">
                  <a:off x="3474946" y="-922069"/>
                  <a:ext cx="249220" cy="910960"/>
                  <a:chOff x="3476625" y="604837"/>
                  <a:chExt cx="250800" cy="904448"/>
                </a:xfrm>
              </p:grpSpPr>
              <p:grpSp>
                <p:nvGrpSpPr>
                  <p:cNvPr id="275" name="Google Shape;275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276" name="Google Shape;276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77" name="Google Shape;277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78" name="Google Shape;278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79" name="Google Shape;279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80" name="Google Shape;280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82" name="Google Shape;282;p19"/>
                <p:cNvGrpSpPr/>
                <p:nvPr/>
              </p:nvGrpSpPr>
              <p:grpSpPr>
                <a:xfrm flipH="1" rot="5400000">
                  <a:off x="2625897" y="-77524"/>
                  <a:ext cx="252380" cy="909332"/>
                  <a:chOff x="3476625" y="604837"/>
                  <a:chExt cx="250800" cy="904448"/>
                </a:xfrm>
              </p:grpSpPr>
              <p:grpSp>
                <p:nvGrpSpPr>
                  <p:cNvPr id="283" name="Google Shape;283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284" name="Google Shape;284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85" name="Google Shape;285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86" name="Google Shape;286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87" name="Google Shape;287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88" name="Google Shape;288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 flipH="1" rot="3599884">
                  <a:off x="2738468" y="347369"/>
                  <a:ext cx="252390" cy="909330"/>
                  <a:chOff x="3476625" y="604837"/>
                  <a:chExt cx="250800" cy="904448"/>
                </a:xfrm>
              </p:grpSpPr>
              <p:grpSp>
                <p:nvGrpSpPr>
                  <p:cNvPr id="291" name="Google Shape;291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292" name="Google Shape;292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93" name="Google Shape;293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94" name="Google Shape;294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95" name="Google Shape;295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296" name="Google Shape;296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297" name="Google Shape;297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298" name="Google Shape;298;p19"/>
                <p:cNvGrpSpPr/>
                <p:nvPr/>
              </p:nvGrpSpPr>
              <p:grpSpPr>
                <a:xfrm flipH="1" rot="1800044">
                  <a:off x="3046995" y="660438"/>
                  <a:ext cx="250794" cy="910991"/>
                  <a:chOff x="3476625" y="604837"/>
                  <a:chExt cx="250800" cy="904448"/>
                </a:xfrm>
              </p:grpSpPr>
              <p:grpSp>
                <p:nvGrpSpPr>
                  <p:cNvPr id="299" name="Google Shape;299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300" name="Google Shape;300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01" name="Google Shape;301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02" name="Google Shape;302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03" name="Google Shape;303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04" name="Google Shape;304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06" name="Google Shape;306;p19"/>
                <p:cNvGrpSpPr/>
                <p:nvPr/>
              </p:nvGrpSpPr>
              <p:grpSpPr>
                <a:xfrm flipH="1" rot="7200116">
                  <a:off x="2737835" y="-508288"/>
                  <a:ext cx="252390" cy="917475"/>
                  <a:chOff x="3476625" y="604837"/>
                  <a:chExt cx="250800" cy="904448"/>
                </a:xfrm>
              </p:grpSpPr>
              <p:grpSp>
                <p:nvGrpSpPr>
                  <p:cNvPr id="307" name="Google Shape;307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308" name="Google Shape;308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09" name="Google Shape;309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10" name="Google Shape;310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11" name="Google Shape;311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12" name="Google Shape;312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313" name="Google Shape;313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14" name="Google Shape;314;p19"/>
                <p:cNvGrpSpPr/>
                <p:nvPr/>
              </p:nvGrpSpPr>
              <p:grpSpPr>
                <a:xfrm flipH="1" rot="8999884">
                  <a:off x="3051613" y="-811086"/>
                  <a:ext cx="252390" cy="912573"/>
                  <a:chOff x="3476625" y="604837"/>
                  <a:chExt cx="250800" cy="904448"/>
                </a:xfrm>
              </p:grpSpPr>
              <p:grpSp>
                <p:nvGrpSpPr>
                  <p:cNvPr id="315" name="Google Shape;315;p19"/>
                  <p:cNvGrpSpPr/>
                  <p:nvPr/>
                </p:nvGrpSpPr>
                <p:grpSpPr>
                  <a:xfrm>
                    <a:off x="3508970" y="850989"/>
                    <a:ext cx="200816" cy="658296"/>
                    <a:chOff x="5259943" y="2372173"/>
                    <a:chExt cx="271704" cy="881725"/>
                  </a:xfrm>
                </p:grpSpPr>
                <p:sp>
                  <p:nvSpPr>
                    <p:cNvPr id="316" name="Google Shape;316;p19"/>
                    <p:cNvSpPr/>
                    <p:nvPr/>
                  </p:nvSpPr>
                  <p:spPr>
                    <a:xfrm rot="-7979690">
                      <a:off x="5305445" y="2408259"/>
                      <a:ext cx="174607" cy="174607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17" name="Google Shape;317;p19"/>
                    <p:cNvSpPr/>
                    <p:nvPr/>
                  </p:nvSpPr>
                  <p:spPr>
                    <a:xfrm rot="2820115">
                      <a:off x="5291118" y="2627318"/>
                      <a:ext cx="150842" cy="150842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</a:path>
                        <a:path extrusionOk="0" h="21600" w="21600">
                          <a:moveTo>
                            <a:pt x="-1" y="0"/>
                          </a:moveTo>
                          <a:cubicBezTo>
                            <a:pt x="11929" y="0"/>
                            <a:pt x="21600" y="9670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18" name="Google Shape;318;p19"/>
                    <p:cNvSpPr/>
                    <p:nvPr/>
                  </p:nvSpPr>
                  <p:spPr>
                    <a:xfrm rot="-7980554">
                      <a:off x="5317325" y="2810637"/>
                      <a:ext cx="114315" cy="112749"/>
                    </a:xfrm>
                    <a:custGeom>
                      <a:rect b="b" l="l" r="r" t="t"/>
                      <a:pathLst>
                        <a:path extrusionOk="0" fill="none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</a:path>
                        <a:path extrusionOk="0" h="21600" w="21600">
                          <a:moveTo>
                            <a:pt x="89" y="0"/>
                          </a:moveTo>
                          <a:cubicBezTo>
                            <a:pt x="11984" y="49"/>
                            <a:pt x="21600" y="9705"/>
                            <a:pt x="21600" y="21600"/>
                          </a:cubicBezTo>
                          <a:lnTo>
                            <a:pt x="0" y="21600"/>
                          </a:lnTo>
                          <a:lnTo>
                            <a:pt x="8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19" name="Google Shape;319;p19"/>
                    <p:cNvSpPr/>
                    <p:nvPr/>
                  </p:nvSpPr>
                  <p:spPr>
                    <a:xfrm rot="-7439456">
                      <a:off x="5374493" y="3086864"/>
                      <a:ext cx="122240" cy="149248"/>
                    </a:xfrm>
                    <a:custGeom>
                      <a:rect b="b" l="l" r="r" t="t"/>
                      <a:pathLst>
                        <a:path extrusionOk="0" fill="none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</a:path>
                        <a:path extrusionOk="0" h="21443" w="17467">
                          <a:moveTo>
                            <a:pt x="2600" y="0"/>
                          </a:moveTo>
                          <a:cubicBezTo>
                            <a:pt x="8554" y="722"/>
                            <a:pt x="13939" y="3886"/>
                            <a:pt x="17466" y="8736"/>
                          </a:cubicBezTo>
                          <a:lnTo>
                            <a:pt x="0" y="21443"/>
                          </a:lnTo>
                          <a:lnTo>
                            <a:pt x="2600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320" name="Google Shape;320;p19"/>
                    <p:cNvSpPr/>
                    <p:nvPr/>
                  </p:nvSpPr>
                  <p:spPr>
                    <a:xfrm flipH="1" rot="7679764">
                      <a:off x="5326841" y="2974158"/>
                      <a:ext cx="114297" cy="112741"/>
                    </a:xfrm>
                    <a:custGeom>
                      <a:rect b="b" l="l" r="r" t="t"/>
                      <a:pathLst>
                        <a:path extrusionOk="0" fill="none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</a:path>
                        <a:path extrusionOk="0" h="21538" w="21600">
                          <a:moveTo>
                            <a:pt x="1639" y="0"/>
                          </a:moveTo>
                          <a:cubicBezTo>
                            <a:pt x="12900" y="857"/>
                            <a:pt x="21600" y="10244"/>
                            <a:pt x="21600" y="21538"/>
                          </a:cubicBezTo>
                          <a:lnTo>
                            <a:pt x="0" y="21538"/>
                          </a:lnTo>
                          <a:lnTo>
                            <a:pt x="1639" y="0"/>
                          </a:lnTo>
                          <a:close/>
                        </a:path>
                      </a:pathLst>
                    </a:custGeom>
                    <a:noFill/>
                    <a:ln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321" name="Google Shape;321;p19"/>
                  <p:cNvSpPr/>
                  <p:nvPr/>
                </p:nvSpPr>
                <p:spPr>
                  <a:xfrm>
                    <a:off x="3476625" y="604837"/>
                    <a:ext cx="250800" cy="249300"/>
                  </a:xfrm>
                  <a:prstGeom prst="ellipse">
                    <a:avLst/>
                  </a:prstGeom>
                  <a:solidFill>
                    <a:srgbClr val="000000"/>
                  </a:solidFill>
                  <a:ln cap="flat" cmpd="sng" w="9525">
                    <a:solidFill>
                      <a:srgbClr val="000000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sp>
            <p:nvSpPr>
              <p:cNvPr id="322" name="Google Shape;322;p19"/>
              <p:cNvSpPr txBox="1"/>
              <p:nvPr/>
            </p:nvSpPr>
            <p:spPr>
              <a:xfrm>
                <a:off x="2414587" y="-935037"/>
                <a:ext cx="2809800" cy="28131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3" name="Google Shape;323;p19"/>
            <p:cNvSpPr txBox="1"/>
            <p:nvPr/>
          </p:nvSpPr>
          <p:spPr>
            <a:xfrm>
              <a:off x="4170362" y="2554287"/>
              <a:ext cx="4394100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6000" lIns="36000" spcFirstLastPara="1" rIns="36000" wrap="square" tIns="36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imes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Неполярный растворитель + следы воды</a:t>
              </a:r>
              <a:endParaRPr/>
            </a:p>
          </p:txBody>
        </p:sp>
        <p:sp>
          <p:nvSpPr>
            <p:cNvPr id="324" name="Google Shape;324;p19"/>
            <p:cNvSpPr txBox="1"/>
            <p:nvPr/>
          </p:nvSpPr>
          <p:spPr>
            <a:xfrm>
              <a:off x="11477625" y="7167562"/>
              <a:ext cx="3490800" cy="89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6000" lIns="36000" spcFirstLastPara="1" rIns="36000" wrap="square" tIns="36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0033"/>
                </a:buClr>
                <a:buSzPts val="1800"/>
                <a:buFont typeface="Times"/>
                <a:buNone/>
              </a:pPr>
              <a:r>
                <a:rPr b="1" i="0" lang="en-US" sz="1800" u="none">
                  <a:solidFill>
                    <a:srgbClr val="660033"/>
                  </a:solidFill>
                  <a:latin typeface="Times"/>
                  <a:ea typeface="Times"/>
                  <a:cs typeface="Times"/>
                  <a:sym typeface="Times"/>
                </a:rPr>
                <a:t>Мицелла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0033"/>
                </a:buClr>
                <a:buSzPts val="1800"/>
                <a:buFont typeface="Times"/>
                <a:buNone/>
              </a:pPr>
              <a:r>
                <a:rPr b="1" i="0" lang="en-US" sz="1800" u="none">
                  <a:solidFill>
                    <a:srgbClr val="660033"/>
                  </a:solidFill>
                  <a:latin typeface="Times"/>
                  <a:ea typeface="Times"/>
                  <a:cs typeface="Times"/>
                  <a:sym typeface="Times"/>
                </a:rPr>
                <a:t>классического типа</a:t>
              </a:r>
              <a:endParaRPr/>
            </a:p>
          </p:txBody>
        </p:sp>
        <p:grpSp>
          <p:nvGrpSpPr>
            <p:cNvPr id="325" name="Google Shape;325;p19"/>
            <p:cNvGrpSpPr/>
            <p:nvPr/>
          </p:nvGrpSpPr>
          <p:grpSpPr>
            <a:xfrm>
              <a:off x="8213725" y="3519487"/>
              <a:ext cx="3156000" cy="4400488"/>
              <a:chOff x="8166100" y="3519487"/>
              <a:chExt cx="3156000" cy="4400488"/>
            </a:xfrm>
          </p:grpSpPr>
          <p:sp>
            <p:nvSpPr>
              <p:cNvPr id="326" name="Google Shape;326;p19"/>
              <p:cNvSpPr txBox="1"/>
              <p:nvPr/>
            </p:nvSpPr>
            <p:spPr>
              <a:xfrm>
                <a:off x="8166100" y="3519487"/>
                <a:ext cx="3156000" cy="57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Times"/>
                  <a:buNone/>
                </a:pPr>
                <a:r>
                  <a:rPr b="1" i="0" lang="en-US" sz="14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Полярная головка</a:t>
                </a:r>
                <a:endParaRPr/>
              </a:p>
            </p:txBody>
          </p:sp>
          <p:grpSp>
            <p:nvGrpSpPr>
              <p:cNvPr id="327" name="Google Shape;327;p19"/>
              <p:cNvGrpSpPr/>
              <p:nvPr/>
            </p:nvGrpSpPr>
            <p:grpSpPr>
              <a:xfrm>
                <a:off x="9439278" y="4970438"/>
                <a:ext cx="338103" cy="1210784"/>
                <a:chOff x="3476625" y="604837"/>
                <a:chExt cx="250800" cy="904448"/>
              </a:xfrm>
            </p:grpSpPr>
            <p:grpSp>
              <p:nvGrpSpPr>
                <p:cNvPr id="328" name="Google Shape;328;p19"/>
                <p:cNvGrpSpPr/>
                <p:nvPr/>
              </p:nvGrpSpPr>
              <p:grpSpPr>
                <a:xfrm>
                  <a:off x="3508970" y="850989"/>
                  <a:ext cx="200816" cy="658296"/>
                  <a:chOff x="5259943" y="2372173"/>
                  <a:chExt cx="271704" cy="881725"/>
                </a:xfrm>
              </p:grpSpPr>
              <p:sp>
                <p:nvSpPr>
                  <p:cNvPr id="329" name="Google Shape;329;p19"/>
                  <p:cNvSpPr/>
                  <p:nvPr/>
                </p:nvSpPr>
                <p:spPr>
                  <a:xfrm rot="-7979690">
                    <a:off x="5305445" y="2408259"/>
                    <a:ext cx="174607" cy="174607"/>
                  </a:xfrm>
                  <a:custGeom>
                    <a:rect b="b" l="l" r="r" t="t"/>
                    <a:pathLst>
                      <a:path extrusionOk="0" fill="none" h="21600" w="21600">
                        <a:moveTo>
                          <a:pt x="-1" y="0"/>
                        </a:moveTo>
                        <a:cubicBezTo>
                          <a:pt x="11929" y="0"/>
                          <a:pt x="21600" y="9670"/>
                          <a:pt x="21600" y="21600"/>
                        </a:cubicBezTo>
                      </a:path>
                      <a:path extrusionOk="0" h="21600" w="21600">
                        <a:moveTo>
                          <a:pt x="-1" y="0"/>
                        </a:moveTo>
                        <a:cubicBezTo>
                          <a:pt x="11929" y="0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lnTo>
                          <a:pt x="-1" y="0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00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0" name="Google Shape;330;p19"/>
                  <p:cNvSpPr/>
                  <p:nvPr/>
                </p:nvSpPr>
                <p:spPr>
                  <a:xfrm rot="2820115">
                    <a:off x="5291118" y="2627318"/>
                    <a:ext cx="150842" cy="150842"/>
                  </a:xfrm>
                  <a:custGeom>
                    <a:rect b="b" l="l" r="r" t="t"/>
                    <a:pathLst>
                      <a:path extrusionOk="0" fill="none" h="21600" w="21600">
                        <a:moveTo>
                          <a:pt x="-1" y="0"/>
                        </a:moveTo>
                        <a:cubicBezTo>
                          <a:pt x="11929" y="0"/>
                          <a:pt x="21600" y="9670"/>
                          <a:pt x="21600" y="21600"/>
                        </a:cubicBezTo>
                      </a:path>
                      <a:path extrusionOk="0" h="21600" w="21600">
                        <a:moveTo>
                          <a:pt x="-1" y="0"/>
                        </a:moveTo>
                        <a:cubicBezTo>
                          <a:pt x="11929" y="0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lnTo>
                          <a:pt x="-1" y="0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00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1" name="Google Shape;331;p19"/>
                  <p:cNvSpPr/>
                  <p:nvPr/>
                </p:nvSpPr>
                <p:spPr>
                  <a:xfrm rot="-7980554">
                    <a:off x="5317325" y="2810637"/>
                    <a:ext cx="114315" cy="112749"/>
                  </a:xfrm>
                  <a:custGeom>
                    <a:rect b="b" l="l" r="r" t="t"/>
                    <a:pathLst>
                      <a:path extrusionOk="0" fill="none" h="21600" w="21600">
                        <a:moveTo>
                          <a:pt x="89" y="0"/>
                        </a:moveTo>
                        <a:cubicBezTo>
                          <a:pt x="11984" y="49"/>
                          <a:pt x="21600" y="9705"/>
                          <a:pt x="21600" y="21600"/>
                        </a:cubicBezTo>
                      </a:path>
                      <a:path extrusionOk="0" h="21600" w="21600">
                        <a:moveTo>
                          <a:pt x="89" y="0"/>
                        </a:moveTo>
                        <a:cubicBezTo>
                          <a:pt x="11984" y="49"/>
                          <a:pt x="21600" y="9705"/>
                          <a:pt x="21600" y="21600"/>
                        </a:cubicBezTo>
                        <a:lnTo>
                          <a:pt x="0" y="21600"/>
                        </a:lnTo>
                        <a:lnTo>
                          <a:pt x="89" y="0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00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" name="Google Shape;332;p19"/>
                  <p:cNvSpPr/>
                  <p:nvPr/>
                </p:nvSpPr>
                <p:spPr>
                  <a:xfrm rot="-7439456">
                    <a:off x="5374493" y="3086864"/>
                    <a:ext cx="122240" cy="149248"/>
                  </a:xfrm>
                  <a:custGeom>
                    <a:rect b="b" l="l" r="r" t="t"/>
                    <a:pathLst>
                      <a:path extrusionOk="0" fill="none" h="21443" w="17467">
                        <a:moveTo>
                          <a:pt x="2600" y="0"/>
                        </a:moveTo>
                        <a:cubicBezTo>
                          <a:pt x="8554" y="722"/>
                          <a:pt x="13939" y="3886"/>
                          <a:pt x="17466" y="8736"/>
                        </a:cubicBezTo>
                      </a:path>
                      <a:path extrusionOk="0" h="21443" w="17467">
                        <a:moveTo>
                          <a:pt x="2600" y="0"/>
                        </a:moveTo>
                        <a:cubicBezTo>
                          <a:pt x="8554" y="722"/>
                          <a:pt x="13939" y="3886"/>
                          <a:pt x="17466" y="8736"/>
                        </a:cubicBezTo>
                        <a:lnTo>
                          <a:pt x="0" y="21443"/>
                        </a:lnTo>
                        <a:lnTo>
                          <a:pt x="2600" y="0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00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" name="Google Shape;333;p19"/>
                  <p:cNvSpPr/>
                  <p:nvPr/>
                </p:nvSpPr>
                <p:spPr>
                  <a:xfrm flipH="1" rot="7679764">
                    <a:off x="5326841" y="2974158"/>
                    <a:ext cx="114297" cy="112741"/>
                  </a:xfrm>
                  <a:custGeom>
                    <a:rect b="b" l="l" r="r" t="t"/>
                    <a:pathLst>
                      <a:path extrusionOk="0" fill="none" h="21538" w="21600">
                        <a:moveTo>
                          <a:pt x="1639" y="0"/>
                        </a:moveTo>
                        <a:cubicBezTo>
                          <a:pt x="12900" y="857"/>
                          <a:pt x="21600" y="10244"/>
                          <a:pt x="21600" y="21538"/>
                        </a:cubicBezTo>
                      </a:path>
                      <a:path extrusionOk="0" h="21538" w="21600">
                        <a:moveTo>
                          <a:pt x="1639" y="0"/>
                        </a:moveTo>
                        <a:cubicBezTo>
                          <a:pt x="12900" y="857"/>
                          <a:pt x="21600" y="10244"/>
                          <a:pt x="21600" y="21538"/>
                        </a:cubicBezTo>
                        <a:lnTo>
                          <a:pt x="0" y="21538"/>
                        </a:lnTo>
                        <a:lnTo>
                          <a:pt x="1639" y="0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00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180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34" name="Google Shape;334;p19"/>
                <p:cNvSpPr/>
                <p:nvPr/>
              </p:nvSpPr>
              <p:spPr>
                <a:xfrm>
                  <a:off x="3476625" y="604837"/>
                  <a:ext cx="250800" cy="249300"/>
                </a:xfrm>
                <a:prstGeom prst="ellipse">
                  <a:avLst/>
                </a:prstGeom>
                <a:solidFill>
                  <a:srgbClr val="000000"/>
                </a:solidFill>
                <a:ln cap="flat" cmpd="sng" w="9525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35" name="Google Shape;335;p19"/>
              <p:cNvGrpSpPr/>
              <p:nvPr/>
            </p:nvGrpSpPr>
            <p:grpSpPr>
              <a:xfrm>
                <a:off x="8996362" y="4476750"/>
                <a:ext cx="206400" cy="2166937"/>
                <a:chOff x="5730875" y="4683125"/>
                <a:chExt cx="206400" cy="2166937"/>
              </a:xfrm>
            </p:grpSpPr>
            <p:cxnSp>
              <p:nvCxnSpPr>
                <p:cNvPr id="336" name="Google Shape;336;p19"/>
                <p:cNvCxnSpPr/>
                <p:nvPr/>
              </p:nvCxnSpPr>
              <p:spPr>
                <a:xfrm>
                  <a:off x="5730875" y="4699000"/>
                  <a:ext cx="0" cy="2143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37" name="Google Shape;337;p19"/>
                <p:cNvCxnSpPr/>
                <p:nvPr/>
              </p:nvCxnSpPr>
              <p:spPr>
                <a:xfrm>
                  <a:off x="5730875" y="4683125"/>
                  <a:ext cx="206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38" name="Google Shape;338;p19"/>
                <p:cNvCxnSpPr/>
                <p:nvPr/>
              </p:nvCxnSpPr>
              <p:spPr>
                <a:xfrm>
                  <a:off x="5730875" y="6850062"/>
                  <a:ext cx="206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39" name="Google Shape;339;p19"/>
              <p:cNvGrpSpPr/>
              <p:nvPr/>
            </p:nvGrpSpPr>
            <p:grpSpPr>
              <a:xfrm flipH="1">
                <a:off x="10012337" y="4476750"/>
                <a:ext cx="206400" cy="2166937"/>
                <a:chOff x="5730875" y="4683125"/>
                <a:chExt cx="206400" cy="2166937"/>
              </a:xfrm>
            </p:grpSpPr>
            <p:cxnSp>
              <p:nvCxnSpPr>
                <p:cNvPr id="340" name="Google Shape;340;p19"/>
                <p:cNvCxnSpPr/>
                <p:nvPr/>
              </p:nvCxnSpPr>
              <p:spPr>
                <a:xfrm>
                  <a:off x="5730875" y="4699000"/>
                  <a:ext cx="0" cy="2143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41" name="Google Shape;341;p19"/>
                <p:cNvCxnSpPr/>
                <p:nvPr/>
              </p:nvCxnSpPr>
              <p:spPr>
                <a:xfrm>
                  <a:off x="5730875" y="4683125"/>
                  <a:ext cx="206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42" name="Google Shape;342;p19"/>
                <p:cNvCxnSpPr/>
                <p:nvPr/>
              </p:nvCxnSpPr>
              <p:spPr>
                <a:xfrm>
                  <a:off x="5730875" y="6850062"/>
                  <a:ext cx="206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43" name="Google Shape;343;p19"/>
              <p:cNvSpPr txBox="1"/>
              <p:nvPr/>
            </p:nvSpPr>
            <p:spPr>
              <a:xfrm>
                <a:off x="10215562" y="5716587"/>
                <a:ext cx="457200" cy="59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Times"/>
                  <a:buNone/>
                </a:pPr>
                <a:r>
                  <a:rPr b="1" i="0" lang="en-US" sz="18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n</a:t>
                </a:r>
                <a:endParaRPr/>
              </a:p>
            </p:txBody>
          </p:sp>
          <p:cxnSp>
            <p:nvCxnSpPr>
              <p:cNvPr id="344" name="Google Shape;344;p19"/>
              <p:cNvCxnSpPr/>
              <p:nvPr/>
            </p:nvCxnSpPr>
            <p:spPr>
              <a:xfrm flipH="1">
                <a:off x="9620175" y="3946525"/>
                <a:ext cx="238200" cy="904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45" name="Google Shape;345;p19"/>
              <p:cNvSpPr txBox="1"/>
              <p:nvPr/>
            </p:nvSpPr>
            <p:spPr>
              <a:xfrm>
                <a:off x="8361362" y="6950075"/>
                <a:ext cx="2765400" cy="96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6000" lIns="36000" spcFirstLastPara="1" rIns="36000" wrap="square" tIns="360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Times"/>
                  <a:buNone/>
                </a:pPr>
                <a:r>
                  <a:rPr b="1" i="0" lang="en-US" sz="14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Углеводородный</a:t>
                </a:r>
                <a:endParaRPr/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Times"/>
                  <a:buNone/>
                </a:pPr>
                <a:r>
                  <a:rPr b="1" i="0" lang="en-US" sz="1400" u="none">
                    <a:solidFill>
                      <a:schemeClr val="dk1"/>
                    </a:solidFill>
                    <a:latin typeface="Times"/>
                    <a:ea typeface="Times"/>
                    <a:cs typeface="Times"/>
                    <a:sym typeface="Times"/>
                  </a:rPr>
                  <a:t>хвост, Липид</a:t>
                </a:r>
                <a:endParaRPr/>
              </a:p>
            </p:txBody>
          </p:sp>
          <p:cxnSp>
            <p:nvCxnSpPr>
              <p:cNvPr id="346" name="Google Shape;346;p19"/>
              <p:cNvCxnSpPr/>
              <p:nvPr/>
            </p:nvCxnSpPr>
            <p:spPr>
              <a:xfrm rot="10800000">
                <a:off x="9633062" y="6254600"/>
                <a:ext cx="214200" cy="666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  <p:sp>
          <p:nvSpPr>
            <p:cNvPr id="347" name="Google Shape;347;p19"/>
            <p:cNvSpPr txBox="1"/>
            <p:nvPr/>
          </p:nvSpPr>
          <p:spPr>
            <a:xfrm>
              <a:off x="4621212" y="7334250"/>
              <a:ext cx="3490800" cy="5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6000" lIns="36000" spcFirstLastPara="1" rIns="36000" wrap="square" tIns="36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0033"/>
                </a:buClr>
                <a:buSzPts val="1800"/>
                <a:buFont typeface="Times"/>
                <a:buNone/>
              </a:pPr>
              <a:r>
                <a:rPr b="1" i="0" lang="en-US" sz="1800" u="none">
                  <a:solidFill>
                    <a:srgbClr val="660033"/>
                  </a:solidFill>
                  <a:latin typeface="Times"/>
                  <a:ea typeface="Times"/>
                  <a:cs typeface="Times"/>
                  <a:sym typeface="Times"/>
                </a:rPr>
                <a:t>Обращенная мицелла</a:t>
              </a:r>
              <a:endParaRPr/>
            </a:p>
          </p:txBody>
        </p:sp>
        <p:sp>
          <p:nvSpPr>
            <p:cNvPr id="348" name="Google Shape;348;p19"/>
            <p:cNvSpPr txBox="1"/>
            <p:nvPr/>
          </p:nvSpPr>
          <p:spPr>
            <a:xfrm>
              <a:off x="4278312" y="8085137"/>
              <a:ext cx="10142400" cy="62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6000" lIns="0" spcFirstLastPara="1" rIns="0" wrap="square" tIns="36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9" name="Google Shape;349;p19"/>
          <p:cNvSpPr txBox="1"/>
          <p:nvPr>
            <p:ph idx="4294967295" type="title"/>
          </p:nvPr>
        </p:nvSpPr>
        <p:spPr>
          <a:xfrm>
            <a:off x="9144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Структурообразование липидов в воде</a:t>
            </a:r>
            <a:endParaRPr/>
          </a:p>
        </p:txBody>
      </p:sp>
      <p:sp>
        <p:nvSpPr>
          <p:cNvPr id="350" name="Google Shape;350;p19"/>
          <p:cNvSpPr txBox="1"/>
          <p:nvPr/>
        </p:nvSpPr>
        <p:spPr>
          <a:xfrm>
            <a:off x="879475" y="1504950"/>
            <a:ext cx="76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Образование липидами агрегатов мицеллярного типа</a:t>
            </a:r>
            <a:endParaRPr/>
          </a:p>
        </p:txBody>
      </p:sp>
      <p:sp>
        <p:nvSpPr>
          <p:cNvPr id="351" name="Google Shape;351;p19"/>
          <p:cNvSpPr txBox="1"/>
          <p:nvPr/>
        </p:nvSpPr>
        <p:spPr>
          <a:xfrm>
            <a:off x="3255962" y="4002087"/>
            <a:ext cx="4383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↔</a:t>
            </a:r>
            <a:endParaRPr/>
          </a:p>
        </p:txBody>
      </p:sp>
      <p:sp>
        <p:nvSpPr>
          <p:cNvPr id="352" name="Google Shape;352;p19"/>
          <p:cNvSpPr txBox="1"/>
          <p:nvPr/>
        </p:nvSpPr>
        <p:spPr>
          <a:xfrm>
            <a:off x="4427537" y="4005262"/>
            <a:ext cx="4383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↔</a:t>
            </a:r>
            <a:endParaRPr/>
          </a:p>
        </p:txBody>
      </p:sp>
      <p:pic>
        <p:nvPicPr>
          <p:cNvPr descr="Полотно" id="353" name="Google Shape;353;p19"/>
          <p:cNvPicPr preferRelativeResize="0"/>
          <p:nvPr/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143000" cy="104616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46"/>
          <p:cNvSpPr txBox="1"/>
          <p:nvPr/>
        </p:nvSpPr>
        <p:spPr>
          <a:xfrm>
            <a:off x="2438400" y="304800"/>
            <a:ext cx="5472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Спиновые метки. Метод ЭПР</a:t>
            </a:r>
            <a:endParaRPr/>
          </a:p>
        </p:txBody>
      </p:sp>
      <p:pic>
        <p:nvPicPr>
          <p:cNvPr descr="3" id="780" name="Google Shape;78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825" y="1143000"/>
            <a:ext cx="5256211" cy="5541961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46"/>
          <p:cNvSpPr txBox="1"/>
          <p:nvPr/>
        </p:nvSpPr>
        <p:spPr>
          <a:xfrm>
            <a:off x="5580062" y="2060575"/>
            <a:ext cx="3357600" cy="25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Спиновые метки –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стабильные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парамагнитные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соединения, содержащие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нитроксильный радикал.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Высокая чувствительность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метода ЭПР -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   М в 50 мкл образца.</a:t>
            </a:r>
            <a:endParaRPr/>
          </a:p>
        </p:txBody>
      </p:sp>
      <p:sp>
        <p:nvSpPr>
          <p:cNvPr id="782" name="Google Shape;782;p46"/>
          <p:cNvSpPr txBox="1"/>
          <p:nvPr/>
        </p:nvSpPr>
        <p:spPr>
          <a:xfrm>
            <a:off x="5715000" y="4202112"/>
            <a:ext cx="4779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- 6</a:t>
            </a:r>
            <a:endParaRPr/>
          </a:p>
        </p:txBody>
      </p:sp>
      <p:pic>
        <p:nvPicPr>
          <p:cNvPr descr="Полотно" id="783" name="Google Shape;783;p46"/>
          <p:cNvPicPr preferRelativeResize="0"/>
          <p:nvPr/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0"/>
            <a:ext cx="1219199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47"/>
          <p:cNvSpPr txBox="1"/>
          <p:nvPr/>
        </p:nvSpPr>
        <p:spPr>
          <a:xfrm>
            <a:off x="1447800" y="0"/>
            <a:ext cx="73725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Зависимость ЭПР–спектров нитроксильной спиновой метки от скорости молекулярного вращения</a:t>
            </a:r>
            <a:endParaRPr/>
          </a:p>
        </p:txBody>
      </p:sp>
      <p:pic>
        <p:nvPicPr>
          <p:cNvPr descr="4" id="789" name="Google Shape;789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1050" y="1408112"/>
            <a:ext cx="5761036" cy="45354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отно" id="790" name="Google Shape;790;p47"/>
          <p:cNvPicPr preferRelativeResize="0"/>
          <p:nvPr/>
        </p:nvPicPr>
        <p:blipFill rotWithShape="1">
          <a:blip r:embed="rId4">
            <a:alphaModFix/>
          </a:blip>
          <a:srcRect b="18813" l="4152" r="6537" t="13242"/>
          <a:stretch/>
        </p:blipFill>
        <p:spPr>
          <a:xfrm>
            <a:off x="0" y="0"/>
            <a:ext cx="1219199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48"/>
          <p:cNvSpPr txBox="1"/>
          <p:nvPr/>
        </p:nvSpPr>
        <p:spPr>
          <a:xfrm>
            <a:off x="1371600" y="304800"/>
            <a:ext cx="6696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Т ф.п., определенная различными методами для ДПФХ</a:t>
            </a:r>
            <a:endParaRPr/>
          </a:p>
        </p:txBody>
      </p:sp>
      <p:sp>
        <p:nvSpPr>
          <p:cNvPr id="796" name="Google Shape;796;p48"/>
          <p:cNvSpPr txBox="1"/>
          <p:nvPr/>
        </p:nvSpPr>
        <p:spPr>
          <a:xfrm>
            <a:off x="228600" y="1752600"/>
            <a:ext cx="89154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ДСК	      		        		ЭПР	    Флуоресценция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41ºС	        	40ºС	        		41,8ºС	  	42ºС	</a:t>
            </a:r>
            <a:endParaRPr/>
          </a:p>
        </p:txBody>
      </p:sp>
      <p:pic>
        <p:nvPicPr>
          <p:cNvPr descr="Полотно" id="797" name="Google Shape;797;p48"/>
          <p:cNvPicPr preferRelativeResize="0"/>
          <p:nvPr/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219199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798" name="Google Shape;798;p48"/>
          <p:cNvSpPr txBox="1"/>
          <p:nvPr/>
        </p:nvSpPr>
        <p:spPr>
          <a:xfrm>
            <a:off x="1981200" y="1752600"/>
            <a:ext cx="1389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None/>
            </a:pPr>
            <a:r>
              <a:rPr b="1" i="0" lang="en-US" sz="2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Н-ЯМР</a:t>
            </a:r>
            <a:endParaRPr/>
          </a:p>
        </p:txBody>
      </p:sp>
      <p:sp>
        <p:nvSpPr>
          <p:cNvPr id="799" name="Google Shape;799;p48"/>
          <p:cNvSpPr txBox="1"/>
          <p:nvPr/>
        </p:nvSpPr>
        <p:spPr>
          <a:xfrm>
            <a:off x="1828800" y="1676400"/>
            <a:ext cx="2319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0"/>
          <p:cNvSpPr txBox="1"/>
          <p:nvPr>
            <p:ph type="title"/>
          </p:nvPr>
        </p:nvSpPr>
        <p:spPr>
          <a:xfrm>
            <a:off x="1295400" y="274637"/>
            <a:ext cx="73914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Структурообразование липидов в воде</a:t>
            </a:r>
            <a:endParaRPr/>
          </a:p>
        </p:txBody>
      </p:sp>
      <p:pic>
        <p:nvPicPr>
          <p:cNvPr id="359" name="Google Shape;359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200" y="2060575"/>
            <a:ext cx="3372000" cy="10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47812" y="4292600"/>
            <a:ext cx="2251075" cy="173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32362" y="4508500"/>
            <a:ext cx="1655762" cy="1295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20"/>
          <p:cNvSpPr txBox="1"/>
          <p:nvPr/>
        </p:nvSpPr>
        <p:spPr>
          <a:xfrm>
            <a:off x="1295400" y="1371600"/>
            <a:ext cx="6629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Образование липидами  бислойных агрегатов </a:t>
            </a:r>
            <a:endParaRPr/>
          </a:p>
        </p:txBody>
      </p:sp>
      <p:sp>
        <p:nvSpPr>
          <p:cNvPr id="363" name="Google Shape;363;p20"/>
          <p:cNvSpPr txBox="1"/>
          <p:nvPr/>
        </p:nvSpPr>
        <p:spPr>
          <a:xfrm>
            <a:off x="4114800" y="6096000"/>
            <a:ext cx="48069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Моноламеллярные липидные везикулы</a:t>
            </a:r>
            <a:endParaRPr/>
          </a:p>
        </p:txBody>
      </p:sp>
      <p:sp>
        <p:nvSpPr>
          <p:cNvPr id="364" name="Google Shape;364;p20"/>
          <p:cNvSpPr txBox="1"/>
          <p:nvPr/>
        </p:nvSpPr>
        <p:spPr>
          <a:xfrm>
            <a:off x="762000" y="6172200"/>
            <a:ext cx="31623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Многослойные липосомы</a:t>
            </a:r>
            <a:endParaRPr/>
          </a:p>
        </p:txBody>
      </p:sp>
      <p:sp>
        <p:nvSpPr>
          <p:cNvPr id="365" name="Google Shape;365;p20"/>
          <p:cNvSpPr txBox="1"/>
          <p:nvPr/>
        </p:nvSpPr>
        <p:spPr>
          <a:xfrm>
            <a:off x="5734050" y="2420937"/>
            <a:ext cx="32274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Мультиламеллярная фаза</a:t>
            </a:r>
            <a:endParaRPr/>
          </a:p>
        </p:txBody>
      </p:sp>
      <p:cxnSp>
        <p:nvCxnSpPr>
          <p:cNvPr id="366" name="Google Shape;366;p20"/>
          <p:cNvCxnSpPr/>
          <p:nvPr/>
        </p:nvCxnSpPr>
        <p:spPr>
          <a:xfrm flipH="1">
            <a:off x="2843137" y="3141662"/>
            <a:ext cx="1152600" cy="100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367" name="Google Shape;367;p20"/>
          <p:cNvCxnSpPr/>
          <p:nvPr/>
        </p:nvCxnSpPr>
        <p:spPr>
          <a:xfrm>
            <a:off x="3995737" y="3141662"/>
            <a:ext cx="1512900" cy="1224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pic>
        <p:nvPicPr>
          <p:cNvPr descr="Полотно" id="368" name="Google Shape;368;p20"/>
          <p:cNvPicPr preferRelativeResize="0"/>
          <p:nvPr>
            <p:ph idx="1" type="body"/>
          </p:nvPr>
        </p:nvPicPr>
        <p:blipFill rotWithShape="1">
          <a:blip r:embed="rId6">
            <a:alphaModFix/>
          </a:blip>
          <a:srcRect b="18813" l="4152" r="6537" t="13242"/>
          <a:stretch/>
        </p:blipFill>
        <p:spPr>
          <a:xfrm>
            <a:off x="0" y="0"/>
            <a:ext cx="952500" cy="993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1"/>
          <p:cNvSpPr txBox="1"/>
          <p:nvPr>
            <p:ph idx="4294967295" type="title"/>
          </p:nvPr>
        </p:nvSpPr>
        <p:spPr>
          <a:xfrm>
            <a:off x="1522412" y="188912"/>
            <a:ext cx="76215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Times"/>
              <a:buNone/>
            </a:pPr>
            <a:r>
              <a:rPr b="1" i="0" lang="en-US" sz="2800" u="none" cap="none" strike="noStrik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Движущая сила образования липидных агрегатов в водной среде</a:t>
            </a:r>
            <a:r>
              <a:rPr b="0" i="0" lang="en-US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/>
          </a:p>
        </p:txBody>
      </p:sp>
      <p:sp>
        <p:nvSpPr>
          <p:cNvPr descr="Turn on Image Autoload" id="375" name="Google Shape;375;p21"/>
          <p:cNvSpPr txBox="1"/>
          <p:nvPr/>
        </p:nvSpPr>
        <p:spPr>
          <a:xfrm>
            <a:off x="155575" y="46037"/>
            <a:ext cx="4191000" cy="31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Turn on Image Autoload" id="376" name="Google Shape;376;p21"/>
          <p:cNvSpPr txBox="1"/>
          <p:nvPr/>
        </p:nvSpPr>
        <p:spPr>
          <a:xfrm>
            <a:off x="155575" y="46037"/>
            <a:ext cx="4191000" cy="31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7" name="Google Shape;377;p21"/>
          <p:cNvGrpSpPr/>
          <p:nvPr/>
        </p:nvGrpSpPr>
        <p:grpSpPr>
          <a:xfrm>
            <a:off x="683987" y="1412852"/>
            <a:ext cx="2015917" cy="576180"/>
            <a:chOff x="5040312" y="1989137"/>
            <a:chExt cx="2916125" cy="900000"/>
          </a:xfrm>
        </p:grpSpPr>
        <p:grpSp>
          <p:nvGrpSpPr>
            <p:cNvPr id="378" name="Google Shape;378;p21"/>
            <p:cNvGrpSpPr/>
            <p:nvPr/>
          </p:nvGrpSpPr>
          <p:grpSpPr>
            <a:xfrm>
              <a:off x="5040312" y="2222487"/>
              <a:ext cx="2159000" cy="433400"/>
              <a:chOff x="5040312" y="2203437"/>
              <a:chExt cx="2159000" cy="433400"/>
            </a:xfrm>
          </p:grpSpPr>
          <p:cxnSp>
            <p:nvCxnSpPr>
              <p:cNvPr id="379" name="Google Shape;379;p21"/>
              <p:cNvCxnSpPr/>
              <p:nvPr/>
            </p:nvCxnSpPr>
            <p:spPr>
              <a:xfrm flipH="1" rot="10800000">
                <a:off x="5400675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0" name="Google Shape;380;p21"/>
              <p:cNvCxnSpPr/>
              <p:nvPr/>
            </p:nvCxnSpPr>
            <p:spPr>
              <a:xfrm flipH="1" rot="5400000">
                <a:off x="5580049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1" name="Google Shape;381;p21"/>
              <p:cNvCxnSpPr/>
              <p:nvPr/>
            </p:nvCxnSpPr>
            <p:spPr>
              <a:xfrm flipH="1" rot="10800000">
                <a:off x="5761037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2" name="Google Shape;382;p21"/>
              <p:cNvCxnSpPr/>
              <p:nvPr/>
            </p:nvCxnSpPr>
            <p:spPr>
              <a:xfrm flipH="1" rot="5400000">
                <a:off x="5940412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3" name="Google Shape;383;p21"/>
              <p:cNvCxnSpPr/>
              <p:nvPr/>
            </p:nvCxnSpPr>
            <p:spPr>
              <a:xfrm flipH="1" rot="10800000">
                <a:off x="6121400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4" name="Google Shape;384;p21"/>
              <p:cNvCxnSpPr/>
              <p:nvPr/>
            </p:nvCxnSpPr>
            <p:spPr>
              <a:xfrm flipH="1" rot="5400000">
                <a:off x="6300774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5" name="Google Shape;385;p21"/>
              <p:cNvCxnSpPr/>
              <p:nvPr/>
            </p:nvCxnSpPr>
            <p:spPr>
              <a:xfrm flipH="1" rot="10800000">
                <a:off x="6481762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6" name="Google Shape;386;p21"/>
              <p:cNvCxnSpPr/>
              <p:nvPr/>
            </p:nvCxnSpPr>
            <p:spPr>
              <a:xfrm flipH="1" rot="5400000">
                <a:off x="6661137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7" name="Google Shape;387;p21"/>
              <p:cNvCxnSpPr/>
              <p:nvPr/>
            </p:nvCxnSpPr>
            <p:spPr>
              <a:xfrm flipH="1" rot="10800000">
                <a:off x="6840537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8" name="Google Shape;388;p21"/>
              <p:cNvCxnSpPr/>
              <p:nvPr/>
            </p:nvCxnSpPr>
            <p:spPr>
              <a:xfrm flipH="1" rot="5400000">
                <a:off x="7019912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89" name="Google Shape;389;p21"/>
              <p:cNvCxnSpPr/>
              <p:nvPr/>
            </p:nvCxnSpPr>
            <p:spPr>
              <a:xfrm flipH="1" rot="10800000">
                <a:off x="5040312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0" name="Google Shape;390;p21"/>
              <p:cNvCxnSpPr/>
              <p:nvPr/>
            </p:nvCxnSpPr>
            <p:spPr>
              <a:xfrm flipH="1" rot="5400000">
                <a:off x="5219687" y="2203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1" name="Google Shape;391;p21"/>
              <p:cNvCxnSpPr/>
              <p:nvPr/>
            </p:nvCxnSpPr>
            <p:spPr>
              <a:xfrm flipH="1" rot="10800000">
                <a:off x="5400675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2" name="Google Shape;392;p21"/>
              <p:cNvCxnSpPr/>
              <p:nvPr/>
            </p:nvCxnSpPr>
            <p:spPr>
              <a:xfrm flipH="1" rot="5400000">
                <a:off x="5580049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3" name="Google Shape;393;p21"/>
              <p:cNvCxnSpPr/>
              <p:nvPr/>
            </p:nvCxnSpPr>
            <p:spPr>
              <a:xfrm flipH="1" rot="10800000">
                <a:off x="5761037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4" name="Google Shape;394;p21"/>
              <p:cNvCxnSpPr/>
              <p:nvPr/>
            </p:nvCxnSpPr>
            <p:spPr>
              <a:xfrm flipH="1" rot="5400000">
                <a:off x="5940412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5" name="Google Shape;395;p21"/>
              <p:cNvCxnSpPr/>
              <p:nvPr/>
            </p:nvCxnSpPr>
            <p:spPr>
              <a:xfrm flipH="1" rot="10800000">
                <a:off x="6121400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6" name="Google Shape;396;p21"/>
              <p:cNvCxnSpPr/>
              <p:nvPr/>
            </p:nvCxnSpPr>
            <p:spPr>
              <a:xfrm flipH="1" rot="5400000">
                <a:off x="6300774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7" name="Google Shape;397;p21"/>
              <p:cNvCxnSpPr/>
              <p:nvPr/>
            </p:nvCxnSpPr>
            <p:spPr>
              <a:xfrm flipH="1" rot="10800000">
                <a:off x="6481762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8" name="Google Shape;398;p21"/>
              <p:cNvCxnSpPr/>
              <p:nvPr/>
            </p:nvCxnSpPr>
            <p:spPr>
              <a:xfrm flipH="1" rot="5400000">
                <a:off x="6661137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399" name="Google Shape;399;p21"/>
              <p:cNvCxnSpPr/>
              <p:nvPr/>
            </p:nvCxnSpPr>
            <p:spPr>
              <a:xfrm flipH="1" rot="10800000">
                <a:off x="6840537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400" name="Google Shape;400;p21"/>
              <p:cNvCxnSpPr/>
              <p:nvPr/>
            </p:nvCxnSpPr>
            <p:spPr>
              <a:xfrm flipH="1" rot="5400000">
                <a:off x="7019912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401" name="Google Shape;401;p21"/>
              <p:cNvCxnSpPr/>
              <p:nvPr/>
            </p:nvCxnSpPr>
            <p:spPr>
              <a:xfrm flipH="1" rot="10800000">
                <a:off x="5040312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402" name="Google Shape;402;p21"/>
              <p:cNvCxnSpPr/>
              <p:nvPr/>
            </p:nvCxnSpPr>
            <p:spPr>
              <a:xfrm flipH="1" rot="5400000">
                <a:off x="5219687" y="2457437"/>
                <a:ext cx="179400" cy="17940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  <p:sp>
          <p:nvSpPr>
            <p:cNvPr id="403" name="Google Shape;403;p21"/>
            <p:cNvSpPr/>
            <p:nvPr/>
          </p:nvSpPr>
          <p:spPr>
            <a:xfrm>
              <a:off x="7056437" y="1989137"/>
              <a:ext cx="900000" cy="9000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21"/>
          <p:cNvSpPr txBox="1"/>
          <p:nvPr/>
        </p:nvSpPr>
        <p:spPr>
          <a:xfrm>
            <a:off x="250825" y="2492375"/>
            <a:ext cx="5688000" cy="41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b="1" i="0" lang="en-US" sz="24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Гидрофобные взаимодействия</a:t>
            </a: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-</a:t>
            </a: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основная движущая сила образования  липидных агрегатов в воде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rgbClr val="660033"/>
                </a:solidFill>
                <a:latin typeface="Times"/>
                <a:ea typeface="Times"/>
                <a:cs typeface="Times"/>
                <a:sym typeface="Times"/>
              </a:rPr>
              <a:t> Другие факторы: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>
              <a:solidFill>
                <a:srgbClr val="9900CC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Ван-дер-Ваальсовы силы притяжения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между соседними углеводородными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цепями</a:t>
            </a:r>
            <a:endParaRPr/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Водородные связи в области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 полярных головок липидов</a:t>
            </a:r>
            <a:endParaRPr/>
          </a:p>
        </p:txBody>
      </p:sp>
      <p:sp>
        <p:nvSpPr>
          <p:cNvPr id="405" name="Google Shape;405;p21"/>
          <p:cNvSpPr txBox="1"/>
          <p:nvPr/>
        </p:nvSpPr>
        <p:spPr>
          <a:xfrm>
            <a:off x="2843212" y="1339850"/>
            <a:ext cx="37305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Липиды – амфифильные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молекулы</a:t>
            </a:r>
            <a:r>
              <a:rPr b="0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/>
          </a:p>
        </p:txBody>
      </p:sp>
      <p:pic>
        <p:nvPicPr>
          <p:cNvPr id="406" name="Google Shape;40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59562" y="1268412"/>
            <a:ext cx="1728788" cy="14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32587" y="2852737"/>
            <a:ext cx="1720850" cy="1439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27762" y="4581525"/>
            <a:ext cx="2735262" cy="1800225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21"/>
          <p:cNvSpPr txBox="1"/>
          <p:nvPr/>
        </p:nvSpPr>
        <p:spPr>
          <a:xfrm>
            <a:off x="7019925" y="2422525"/>
            <a:ext cx="1136700" cy="366600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None/>
            </a:pP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Мицелла</a:t>
            </a:r>
            <a:endParaRPr/>
          </a:p>
        </p:txBody>
      </p:sp>
      <p:sp>
        <p:nvSpPr>
          <p:cNvPr id="410" name="Google Shape;410;p21"/>
          <p:cNvSpPr txBox="1"/>
          <p:nvPr/>
        </p:nvSpPr>
        <p:spPr>
          <a:xfrm>
            <a:off x="6948487" y="4100512"/>
            <a:ext cx="1217700" cy="366600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None/>
            </a:pP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Липосома</a:t>
            </a:r>
            <a:endParaRPr/>
          </a:p>
        </p:txBody>
      </p:sp>
      <p:sp>
        <p:nvSpPr>
          <p:cNvPr id="411" name="Google Shape;411;p21"/>
          <p:cNvSpPr txBox="1"/>
          <p:nvPr/>
        </p:nvSpPr>
        <p:spPr>
          <a:xfrm>
            <a:off x="6156325" y="6094412"/>
            <a:ext cx="2730600" cy="366600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None/>
            </a:pPr>
            <a:r>
              <a:rPr b="1" i="0" lang="en-US" sz="1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Фосфолипидный бислой</a:t>
            </a:r>
            <a:endParaRPr/>
          </a:p>
        </p:txBody>
      </p:sp>
      <p:pic>
        <p:nvPicPr>
          <p:cNvPr descr="Полотно" id="412" name="Google Shape;412;p21"/>
          <p:cNvPicPr preferRelativeResize="0"/>
          <p:nvPr/>
        </p:nvPicPr>
        <p:blipFill rotWithShape="1">
          <a:blip r:embed="rId6">
            <a:alphaModFix/>
          </a:blip>
          <a:srcRect b="18813" l="4152" r="6537" t="13242"/>
          <a:stretch/>
        </p:blipFill>
        <p:spPr>
          <a:xfrm>
            <a:off x="0" y="0"/>
            <a:ext cx="1003300" cy="104616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1143000"/>
            <a:ext cx="2016125" cy="279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76600" y="1371600"/>
            <a:ext cx="2232025" cy="21415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9" name="Google Shape;419;p22"/>
          <p:cNvCxnSpPr/>
          <p:nvPr/>
        </p:nvCxnSpPr>
        <p:spPr>
          <a:xfrm>
            <a:off x="2514600" y="2590800"/>
            <a:ext cx="576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pic>
        <p:nvPicPr>
          <p:cNvPr id="420" name="Google Shape;420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77000" y="1371600"/>
            <a:ext cx="2087562" cy="1943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1" name="Google Shape;421;p22"/>
          <p:cNvCxnSpPr/>
          <p:nvPr/>
        </p:nvCxnSpPr>
        <p:spPr>
          <a:xfrm>
            <a:off x="5410200" y="2667000"/>
            <a:ext cx="792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422" name="Google Shape;422;p22"/>
          <p:cNvSpPr txBox="1"/>
          <p:nvPr>
            <p:ph idx="4294967295" type="title"/>
          </p:nvPr>
        </p:nvSpPr>
        <p:spPr>
          <a:xfrm>
            <a:off x="1752600" y="188912"/>
            <a:ext cx="70167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800"/>
              <a:buFont typeface="Times"/>
              <a:buNone/>
            </a:pPr>
            <a:r>
              <a:rPr b="1" i="0" lang="en-US" sz="2800" u="none" cap="none" strike="noStrike">
                <a:solidFill>
                  <a:srgbClr val="333399"/>
                </a:solidFill>
                <a:latin typeface="Times"/>
                <a:ea typeface="Times"/>
                <a:cs typeface="Times"/>
                <a:sym typeface="Times"/>
              </a:rPr>
              <a:t>Гидрофобные взаимодействия</a:t>
            </a:r>
            <a:endParaRPr/>
          </a:p>
        </p:txBody>
      </p:sp>
      <p:sp>
        <p:nvSpPr>
          <p:cNvPr id="423" name="Google Shape;423;p22"/>
          <p:cNvSpPr txBox="1"/>
          <p:nvPr/>
        </p:nvSpPr>
        <p:spPr>
          <a:xfrm>
            <a:off x="304800" y="4267200"/>
            <a:ext cx="2451000" cy="13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Дисперсия липидов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в воде нарушает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структуру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воды</a:t>
            </a:r>
            <a:endParaRPr/>
          </a:p>
        </p:txBody>
      </p:sp>
      <p:sp>
        <p:nvSpPr>
          <p:cNvPr id="424" name="Google Shape;424;p22"/>
          <p:cNvSpPr txBox="1"/>
          <p:nvPr/>
        </p:nvSpPr>
        <p:spPr>
          <a:xfrm>
            <a:off x="3200400" y="3962400"/>
            <a:ext cx="2432100" cy="1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Образование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липидных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кластеров –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уменьшение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площади контакта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с молекулами воды</a:t>
            </a:r>
            <a:endParaRPr/>
          </a:p>
        </p:txBody>
      </p:sp>
      <p:sp>
        <p:nvSpPr>
          <p:cNvPr id="425" name="Google Shape;425;p22"/>
          <p:cNvSpPr txBox="1"/>
          <p:nvPr/>
        </p:nvSpPr>
        <p:spPr>
          <a:xfrm>
            <a:off x="6019800" y="3886200"/>
            <a:ext cx="2863800" cy="22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Мицеллы –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упорядоченные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липидные агрегаты.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С водой контактируют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лишь полярные участки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</a:pPr>
            <a:r>
              <a:rPr b="1" i="0" lang="en-US" sz="20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липидов.</a:t>
            </a:r>
            <a:endParaRPr/>
          </a:p>
        </p:txBody>
      </p:sp>
      <p:pic>
        <p:nvPicPr>
          <p:cNvPr descr="Полотно" id="426" name="Google Shape;426;p22"/>
          <p:cNvPicPr preferRelativeResize="0"/>
          <p:nvPr/>
        </p:nvPicPr>
        <p:blipFill rotWithShape="1">
          <a:blip r:embed="rId6">
            <a:alphaModFix/>
          </a:blip>
          <a:srcRect b="18813" l="4152" r="6537" t="13242"/>
          <a:stretch/>
        </p:blipFill>
        <p:spPr>
          <a:xfrm>
            <a:off x="0" y="0"/>
            <a:ext cx="1003300" cy="104616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427" name="Google Shape;427;p22"/>
          <p:cNvSpPr txBox="1"/>
          <p:nvPr/>
        </p:nvSpPr>
        <p:spPr>
          <a:xfrm>
            <a:off x="609600" y="6248400"/>
            <a:ext cx="2395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ККМ липида 10    М</a:t>
            </a:r>
            <a:endParaRPr/>
          </a:p>
        </p:txBody>
      </p:sp>
      <p:sp>
        <p:nvSpPr>
          <p:cNvPr id="428" name="Google Shape;428;p22"/>
          <p:cNvSpPr txBox="1"/>
          <p:nvPr/>
        </p:nvSpPr>
        <p:spPr>
          <a:xfrm>
            <a:off x="2286000" y="6096000"/>
            <a:ext cx="439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-10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3"/>
          <p:cNvSpPr txBox="1"/>
          <p:nvPr>
            <p:ph type="title"/>
          </p:nvPr>
        </p:nvSpPr>
        <p:spPr>
          <a:xfrm>
            <a:off x="1371600" y="274637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Липидный бислой – структурная основа             биологических мембран клетки</a:t>
            </a:r>
            <a:endParaRPr/>
          </a:p>
        </p:txBody>
      </p:sp>
      <p:sp>
        <p:nvSpPr>
          <p:cNvPr id="434" name="Google Shape;434;p23"/>
          <p:cNvSpPr txBox="1"/>
          <p:nvPr>
            <p:ph idx="1" type="body"/>
          </p:nvPr>
        </p:nvSpPr>
        <p:spPr>
          <a:xfrm>
            <a:off x="152400" y="5029200"/>
            <a:ext cx="8763000" cy="14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Мембранные липиды формируют плоский бимолекулярный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липидный слой (бислой)</a:t>
            </a:r>
            <a:r>
              <a:rPr b="1" i="0" lang="en-US" sz="28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/>
          </a:p>
        </p:txBody>
      </p:sp>
      <p:grpSp>
        <p:nvGrpSpPr>
          <p:cNvPr id="435" name="Google Shape;435;p23"/>
          <p:cNvGrpSpPr/>
          <p:nvPr/>
        </p:nvGrpSpPr>
        <p:grpSpPr>
          <a:xfrm>
            <a:off x="2051050" y="1557337"/>
            <a:ext cx="5183225" cy="2771812"/>
            <a:chOff x="1979612" y="1577975"/>
            <a:chExt cx="5183225" cy="2771812"/>
          </a:xfrm>
        </p:grpSpPr>
        <p:sp>
          <p:nvSpPr>
            <p:cNvPr id="436" name="Google Shape;436;p23"/>
            <p:cNvSpPr txBox="1"/>
            <p:nvPr/>
          </p:nvSpPr>
          <p:spPr>
            <a:xfrm>
              <a:off x="3832225" y="3887787"/>
              <a:ext cx="703200" cy="462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imes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H</a:t>
              </a:r>
              <a:r>
                <a:rPr b="1" baseline="-25000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2</a:t>
              </a:r>
              <a:r>
                <a:rPr b="1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O</a:t>
              </a:r>
              <a:endParaRPr/>
            </a:p>
          </p:txBody>
        </p:sp>
        <p:sp>
          <p:nvSpPr>
            <p:cNvPr id="437" name="Google Shape;437;p23"/>
            <p:cNvSpPr txBox="1"/>
            <p:nvPr/>
          </p:nvSpPr>
          <p:spPr>
            <a:xfrm>
              <a:off x="5481637" y="3600450"/>
              <a:ext cx="1681200" cy="58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imes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Гидрофильная область</a:t>
              </a:r>
              <a:endParaRPr/>
            </a:p>
          </p:txBody>
        </p:sp>
        <p:sp>
          <p:nvSpPr>
            <p:cNvPr id="438" name="Google Shape;438;p23"/>
            <p:cNvSpPr txBox="1"/>
            <p:nvPr/>
          </p:nvSpPr>
          <p:spPr>
            <a:xfrm>
              <a:off x="5481637" y="1951037"/>
              <a:ext cx="1623900" cy="287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imes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Гидрофильнаяобласть</a:t>
              </a:r>
              <a:endParaRPr/>
            </a:p>
          </p:txBody>
        </p:sp>
        <p:grpSp>
          <p:nvGrpSpPr>
            <p:cNvPr id="439" name="Google Shape;439;p23"/>
            <p:cNvGrpSpPr/>
            <p:nvPr/>
          </p:nvGrpSpPr>
          <p:grpSpPr>
            <a:xfrm>
              <a:off x="2709680" y="2955806"/>
              <a:ext cx="142864" cy="722269"/>
              <a:chOff x="6029325" y="4949823"/>
              <a:chExt cx="358775" cy="1806576"/>
            </a:xfrm>
          </p:grpSpPr>
          <p:sp>
            <p:nvSpPr>
              <p:cNvPr id="440" name="Google Shape;440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2" name="Google Shape;442;p23"/>
            <p:cNvSpPr/>
            <p:nvPr/>
          </p:nvSpPr>
          <p:spPr>
            <a:xfrm rot="-5400000">
              <a:off x="2683712" y="3644175"/>
              <a:ext cx="252300" cy="2508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3" name="Google Shape;443;p23"/>
            <p:cNvGrpSpPr/>
            <p:nvPr/>
          </p:nvGrpSpPr>
          <p:grpSpPr>
            <a:xfrm>
              <a:off x="2997018" y="2955806"/>
              <a:ext cx="142864" cy="722269"/>
              <a:chOff x="6029325" y="4949823"/>
              <a:chExt cx="358775" cy="1806576"/>
            </a:xfrm>
          </p:grpSpPr>
          <p:sp>
            <p:nvSpPr>
              <p:cNvPr id="444" name="Google Shape;444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6" name="Google Shape;446;p23"/>
            <p:cNvSpPr/>
            <p:nvPr/>
          </p:nvSpPr>
          <p:spPr>
            <a:xfrm rot="-5400000">
              <a:off x="2970212" y="3643424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7" name="Google Shape;447;p23"/>
            <p:cNvGrpSpPr/>
            <p:nvPr/>
          </p:nvGrpSpPr>
          <p:grpSpPr>
            <a:xfrm>
              <a:off x="3284355" y="2955806"/>
              <a:ext cx="142864" cy="722269"/>
              <a:chOff x="6029325" y="4949823"/>
              <a:chExt cx="358775" cy="1806576"/>
            </a:xfrm>
          </p:grpSpPr>
          <p:sp>
            <p:nvSpPr>
              <p:cNvPr id="448" name="Google Shape;448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50" name="Google Shape;450;p23"/>
            <p:cNvSpPr/>
            <p:nvPr/>
          </p:nvSpPr>
          <p:spPr>
            <a:xfrm rot="-5400000">
              <a:off x="3257550" y="3643424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1" name="Google Shape;451;p23"/>
            <p:cNvGrpSpPr/>
            <p:nvPr/>
          </p:nvGrpSpPr>
          <p:grpSpPr>
            <a:xfrm>
              <a:off x="3570567" y="2955806"/>
              <a:ext cx="144479" cy="722269"/>
              <a:chOff x="6029325" y="4949823"/>
              <a:chExt cx="358775" cy="1806576"/>
            </a:xfrm>
          </p:grpSpPr>
          <p:sp>
            <p:nvSpPr>
              <p:cNvPr id="452" name="Google Shape;452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54" name="Google Shape;454;p23"/>
            <p:cNvSpPr/>
            <p:nvPr/>
          </p:nvSpPr>
          <p:spPr>
            <a:xfrm rot="-5400000">
              <a:off x="3544887" y="3643424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5" name="Google Shape;455;p23"/>
            <p:cNvGrpSpPr/>
            <p:nvPr/>
          </p:nvGrpSpPr>
          <p:grpSpPr>
            <a:xfrm>
              <a:off x="3857905" y="2955806"/>
              <a:ext cx="144479" cy="722269"/>
              <a:chOff x="6029325" y="4949823"/>
              <a:chExt cx="358775" cy="1806576"/>
            </a:xfrm>
          </p:grpSpPr>
          <p:sp>
            <p:nvSpPr>
              <p:cNvPr id="456" name="Google Shape;456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58" name="Google Shape;458;p23"/>
            <p:cNvSpPr/>
            <p:nvPr/>
          </p:nvSpPr>
          <p:spPr>
            <a:xfrm rot="-5400000">
              <a:off x="3832225" y="3643424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9" name="Google Shape;459;p23"/>
            <p:cNvGrpSpPr/>
            <p:nvPr/>
          </p:nvGrpSpPr>
          <p:grpSpPr>
            <a:xfrm>
              <a:off x="4144780" y="2955806"/>
              <a:ext cx="142864" cy="722269"/>
              <a:chOff x="6029325" y="4949823"/>
              <a:chExt cx="358775" cy="1806576"/>
            </a:xfrm>
          </p:grpSpPr>
          <p:sp>
            <p:nvSpPr>
              <p:cNvPr id="460" name="Google Shape;460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62" name="Google Shape;462;p23"/>
            <p:cNvSpPr/>
            <p:nvPr/>
          </p:nvSpPr>
          <p:spPr>
            <a:xfrm rot="-5400000">
              <a:off x="4118812" y="3644175"/>
              <a:ext cx="252300" cy="2508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63" name="Google Shape;463;p23"/>
            <p:cNvGrpSpPr/>
            <p:nvPr/>
          </p:nvGrpSpPr>
          <p:grpSpPr>
            <a:xfrm>
              <a:off x="4432118" y="2955806"/>
              <a:ext cx="142864" cy="722269"/>
              <a:chOff x="6029325" y="4949823"/>
              <a:chExt cx="358775" cy="1806576"/>
            </a:xfrm>
          </p:grpSpPr>
          <p:sp>
            <p:nvSpPr>
              <p:cNvPr id="464" name="Google Shape;464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66" name="Google Shape;466;p23"/>
            <p:cNvSpPr/>
            <p:nvPr/>
          </p:nvSpPr>
          <p:spPr>
            <a:xfrm rot="-5400000">
              <a:off x="4405312" y="3643424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67" name="Google Shape;467;p23"/>
            <p:cNvGrpSpPr/>
            <p:nvPr/>
          </p:nvGrpSpPr>
          <p:grpSpPr>
            <a:xfrm>
              <a:off x="4718330" y="2955806"/>
              <a:ext cx="144479" cy="722269"/>
              <a:chOff x="6029325" y="4949823"/>
              <a:chExt cx="358775" cy="1806576"/>
            </a:xfrm>
          </p:grpSpPr>
          <p:sp>
            <p:nvSpPr>
              <p:cNvPr id="468" name="Google Shape;468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70" name="Google Shape;470;p23"/>
            <p:cNvSpPr/>
            <p:nvPr/>
          </p:nvSpPr>
          <p:spPr>
            <a:xfrm rot="-5400000">
              <a:off x="4692650" y="3643424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71" name="Google Shape;471;p23"/>
            <p:cNvGrpSpPr/>
            <p:nvPr/>
          </p:nvGrpSpPr>
          <p:grpSpPr>
            <a:xfrm>
              <a:off x="5005667" y="2955806"/>
              <a:ext cx="144479" cy="722269"/>
              <a:chOff x="6029325" y="4949823"/>
              <a:chExt cx="358775" cy="1806576"/>
            </a:xfrm>
          </p:grpSpPr>
          <p:sp>
            <p:nvSpPr>
              <p:cNvPr id="472" name="Google Shape;472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74" name="Google Shape;474;p23"/>
            <p:cNvSpPr/>
            <p:nvPr/>
          </p:nvSpPr>
          <p:spPr>
            <a:xfrm rot="-5400000">
              <a:off x="4979987" y="3643424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75" name="Google Shape;475;p23"/>
            <p:cNvGrpSpPr/>
            <p:nvPr/>
          </p:nvGrpSpPr>
          <p:grpSpPr>
            <a:xfrm>
              <a:off x="5292543" y="2955806"/>
              <a:ext cx="142864" cy="722269"/>
              <a:chOff x="6029325" y="4949823"/>
              <a:chExt cx="358775" cy="1806576"/>
            </a:xfrm>
          </p:grpSpPr>
          <p:sp>
            <p:nvSpPr>
              <p:cNvPr id="476" name="Google Shape;476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78" name="Google Shape;478;p23"/>
            <p:cNvSpPr/>
            <p:nvPr/>
          </p:nvSpPr>
          <p:spPr>
            <a:xfrm rot="-5400000">
              <a:off x="5266575" y="3644175"/>
              <a:ext cx="252300" cy="2508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79" name="Google Shape;479;p23"/>
            <p:cNvGrpSpPr/>
            <p:nvPr/>
          </p:nvGrpSpPr>
          <p:grpSpPr>
            <a:xfrm flipH="1" rot="10800000">
              <a:off x="2709680" y="2168687"/>
              <a:ext cx="142864" cy="722269"/>
              <a:chOff x="6029325" y="4949823"/>
              <a:chExt cx="358775" cy="1806576"/>
            </a:xfrm>
          </p:grpSpPr>
          <p:sp>
            <p:nvSpPr>
              <p:cNvPr id="480" name="Google Shape;480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2" name="Google Shape;482;p23"/>
            <p:cNvSpPr/>
            <p:nvPr/>
          </p:nvSpPr>
          <p:spPr>
            <a:xfrm flipH="1" rot="-5400000">
              <a:off x="2683712" y="1951788"/>
              <a:ext cx="252300" cy="2508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3" name="Google Shape;483;p23"/>
            <p:cNvGrpSpPr/>
            <p:nvPr/>
          </p:nvGrpSpPr>
          <p:grpSpPr>
            <a:xfrm flipH="1" rot="10800000">
              <a:off x="2997018" y="2168687"/>
              <a:ext cx="142864" cy="722269"/>
              <a:chOff x="6029325" y="4949823"/>
              <a:chExt cx="358775" cy="1806576"/>
            </a:xfrm>
          </p:grpSpPr>
          <p:sp>
            <p:nvSpPr>
              <p:cNvPr id="484" name="Google Shape;484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6" name="Google Shape;486;p23"/>
            <p:cNvSpPr/>
            <p:nvPr/>
          </p:nvSpPr>
          <p:spPr>
            <a:xfrm flipH="1" rot="-5400000">
              <a:off x="2970212" y="1951037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7" name="Google Shape;487;p23"/>
            <p:cNvGrpSpPr/>
            <p:nvPr/>
          </p:nvGrpSpPr>
          <p:grpSpPr>
            <a:xfrm flipH="1" rot="10800000">
              <a:off x="3284355" y="2168687"/>
              <a:ext cx="142864" cy="722269"/>
              <a:chOff x="6029325" y="4949823"/>
              <a:chExt cx="358775" cy="1806576"/>
            </a:xfrm>
          </p:grpSpPr>
          <p:sp>
            <p:nvSpPr>
              <p:cNvPr id="488" name="Google Shape;488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0" name="Google Shape;490;p23"/>
            <p:cNvSpPr/>
            <p:nvPr/>
          </p:nvSpPr>
          <p:spPr>
            <a:xfrm flipH="1" rot="-5400000">
              <a:off x="3257550" y="1951037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1" name="Google Shape;491;p23"/>
            <p:cNvGrpSpPr/>
            <p:nvPr/>
          </p:nvGrpSpPr>
          <p:grpSpPr>
            <a:xfrm flipH="1" rot="10800000">
              <a:off x="3570567" y="2168687"/>
              <a:ext cx="144479" cy="722269"/>
              <a:chOff x="6029325" y="4949823"/>
              <a:chExt cx="358775" cy="1806576"/>
            </a:xfrm>
          </p:grpSpPr>
          <p:sp>
            <p:nvSpPr>
              <p:cNvPr id="492" name="Google Shape;492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4" name="Google Shape;494;p23"/>
            <p:cNvSpPr/>
            <p:nvPr/>
          </p:nvSpPr>
          <p:spPr>
            <a:xfrm flipH="1" rot="-5400000">
              <a:off x="3544887" y="1951037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5" name="Google Shape;495;p23"/>
            <p:cNvGrpSpPr/>
            <p:nvPr/>
          </p:nvGrpSpPr>
          <p:grpSpPr>
            <a:xfrm flipH="1" rot="10800000">
              <a:off x="3857905" y="2168687"/>
              <a:ext cx="144479" cy="722269"/>
              <a:chOff x="6029325" y="4949823"/>
              <a:chExt cx="358775" cy="1806576"/>
            </a:xfrm>
          </p:grpSpPr>
          <p:sp>
            <p:nvSpPr>
              <p:cNvPr id="496" name="Google Shape;496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8" name="Google Shape;498;p23"/>
            <p:cNvSpPr/>
            <p:nvPr/>
          </p:nvSpPr>
          <p:spPr>
            <a:xfrm flipH="1" rot="-5400000">
              <a:off x="3832225" y="1951037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9" name="Google Shape;499;p23"/>
            <p:cNvGrpSpPr/>
            <p:nvPr/>
          </p:nvGrpSpPr>
          <p:grpSpPr>
            <a:xfrm flipH="1" rot="10800000">
              <a:off x="4144780" y="2168687"/>
              <a:ext cx="142864" cy="722269"/>
              <a:chOff x="6029325" y="4949823"/>
              <a:chExt cx="358775" cy="1806576"/>
            </a:xfrm>
          </p:grpSpPr>
          <p:sp>
            <p:nvSpPr>
              <p:cNvPr id="500" name="Google Shape;500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02" name="Google Shape;502;p23"/>
            <p:cNvSpPr/>
            <p:nvPr/>
          </p:nvSpPr>
          <p:spPr>
            <a:xfrm flipH="1" rot="-5400000">
              <a:off x="4118812" y="1951788"/>
              <a:ext cx="252300" cy="2508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03" name="Google Shape;503;p23"/>
            <p:cNvGrpSpPr/>
            <p:nvPr/>
          </p:nvGrpSpPr>
          <p:grpSpPr>
            <a:xfrm flipH="1" rot="10800000">
              <a:off x="4432118" y="2168687"/>
              <a:ext cx="142864" cy="722269"/>
              <a:chOff x="6029325" y="4949823"/>
              <a:chExt cx="358775" cy="1806576"/>
            </a:xfrm>
          </p:grpSpPr>
          <p:sp>
            <p:nvSpPr>
              <p:cNvPr id="504" name="Google Shape;504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06" name="Google Shape;506;p23"/>
            <p:cNvSpPr/>
            <p:nvPr/>
          </p:nvSpPr>
          <p:spPr>
            <a:xfrm flipH="1" rot="-5400000">
              <a:off x="4405312" y="1951037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07" name="Google Shape;507;p23"/>
            <p:cNvGrpSpPr/>
            <p:nvPr/>
          </p:nvGrpSpPr>
          <p:grpSpPr>
            <a:xfrm flipH="1" rot="10800000">
              <a:off x="4718330" y="2168687"/>
              <a:ext cx="144479" cy="722269"/>
              <a:chOff x="6029325" y="4949823"/>
              <a:chExt cx="358775" cy="1806576"/>
            </a:xfrm>
          </p:grpSpPr>
          <p:sp>
            <p:nvSpPr>
              <p:cNvPr id="508" name="Google Shape;508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10" name="Google Shape;510;p23"/>
            <p:cNvSpPr/>
            <p:nvPr/>
          </p:nvSpPr>
          <p:spPr>
            <a:xfrm flipH="1" rot="-5400000">
              <a:off x="4692650" y="1951037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1" name="Google Shape;511;p23"/>
            <p:cNvGrpSpPr/>
            <p:nvPr/>
          </p:nvGrpSpPr>
          <p:grpSpPr>
            <a:xfrm flipH="1" rot="10800000">
              <a:off x="5005667" y="2168687"/>
              <a:ext cx="144479" cy="722269"/>
              <a:chOff x="6029325" y="4949823"/>
              <a:chExt cx="358775" cy="1806576"/>
            </a:xfrm>
          </p:grpSpPr>
          <p:sp>
            <p:nvSpPr>
              <p:cNvPr id="512" name="Google Shape;512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14" name="Google Shape;514;p23"/>
            <p:cNvSpPr/>
            <p:nvPr/>
          </p:nvSpPr>
          <p:spPr>
            <a:xfrm flipH="1" rot="-5400000">
              <a:off x="4979987" y="1951037"/>
              <a:ext cx="252300" cy="2523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5" name="Google Shape;515;p23"/>
            <p:cNvGrpSpPr/>
            <p:nvPr/>
          </p:nvGrpSpPr>
          <p:grpSpPr>
            <a:xfrm flipH="1" rot="10800000">
              <a:off x="5292543" y="2168687"/>
              <a:ext cx="142864" cy="722269"/>
              <a:chOff x="6029325" y="4949823"/>
              <a:chExt cx="358775" cy="1806576"/>
            </a:xfrm>
          </p:grpSpPr>
          <p:sp>
            <p:nvSpPr>
              <p:cNvPr id="516" name="Google Shape;516;p23"/>
              <p:cNvSpPr/>
              <p:nvPr/>
            </p:nvSpPr>
            <p:spPr>
              <a:xfrm rot="-5400000">
                <a:off x="5262562" y="5716587"/>
                <a:ext cx="1806576" cy="273050"/>
              </a:xfrm>
              <a:custGeom>
                <a:rect b="b" l="l" r="r" t="t"/>
                <a:pathLst>
                  <a:path extrusionOk="0" h="81" w="645">
                    <a:moveTo>
                      <a:pt x="0" y="81"/>
                    </a:moveTo>
                    <a:cubicBezTo>
                      <a:pt x="41" y="71"/>
                      <a:pt x="181" y="28"/>
                      <a:pt x="249" y="18"/>
                    </a:cubicBezTo>
                    <a:cubicBezTo>
                      <a:pt x="317" y="8"/>
                      <a:pt x="366" y="23"/>
                      <a:pt x="411" y="21"/>
                    </a:cubicBezTo>
                    <a:cubicBezTo>
                      <a:pt x="456" y="19"/>
                      <a:pt x="483" y="6"/>
                      <a:pt x="522" y="3"/>
                    </a:cubicBezTo>
                    <a:cubicBezTo>
                      <a:pt x="561" y="0"/>
                      <a:pt x="620" y="3"/>
                      <a:pt x="645" y="3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23"/>
              <p:cNvSpPr/>
              <p:nvPr/>
            </p:nvSpPr>
            <p:spPr>
              <a:xfrm rot="-5400000">
                <a:off x="5430043" y="5798343"/>
                <a:ext cx="1806576" cy="109537"/>
              </a:xfrm>
              <a:custGeom>
                <a:rect b="b" l="l" r="r" t="t"/>
                <a:pathLst>
                  <a:path extrusionOk="0" h="34" w="645">
                    <a:moveTo>
                      <a:pt x="0" y="10"/>
                    </a:moveTo>
                    <a:cubicBezTo>
                      <a:pt x="42" y="9"/>
                      <a:pt x="185" y="0"/>
                      <a:pt x="255" y="3"/>
                    </a:cubicBezTo>
                    <a:cubicBezTo>
                      <a:pt x="325" y="6"/>
                      <a:pt x="376" y="26"/>
                      <a:pt x="423" y="30"/>
                    </a:cubicBezTo>
                    <a:cubicBezTo>
                      <a:pt x="470" y="34"/>
                      <a:pt x="503" y="28"/>
                      <a:pt x="540" y="27"/>
                    </a:cubicBezTo>
                    <a:cubicBezTo>
                      <a:pt x="577" y="26"/>
                      <a:pt x="623" y="25"/>
                      <a:pt x="645" y="24"/>
                    </a:cubicBezTo>
                  </a:path>
                </a:pathLst>
              </a:cu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18" name="Google Shape;518;p23"/>
            <p:cNvSpPr/>
            <p:nvPr/>
          </p:nvSpPr>
          <p:spPr>
            <a:xfrm flipH="1" rot="-5400000">
              <a:off x="5266575" y="1951788"/>
              <a:ext cx="252300" cy="250800"/>
            </a:xfrm>
            <a:prstGeom prst="ellipse">
              <a:avLst/>
            </a:prstGeom>
            <a:solidFill>
              <a:srgbClr val="7ACCC8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23"/>
            <p:cNvSpPr txBox="1"/>
            <p:nvPr/>
          </p:nvSpPr>
          <p:spPr>
            <a:xfrm>
              <a:off x="5481637" y="2740025"/>
              <a:ext cx="1608000" cy="58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0080"/>
                </a:buClr>
                <a:buSzPts val="1600"/>
                <a:buFont typeface="Times"/>
                <a:buNone/>
              </a:pPr>
              <a:r>
                <a:rPr b="1" i="0" lang="en-US" sz="1600" u="none">
                  <a:solidFill>
                    <a:srgbClr val="800080"/>
                  </a:solidFill>
                  <a:latin typeface="Times"/>
                  <a:ea typeface="Times"/>
                  <a:cs typeface="Times"/>
                  <a:sym typeface="Times"/>
                </a:rPr>
                <a:t>Гидрофобная область</a:t>
              </a:r>
              <a:endParaRPr/>
            </a:p>
          </p:txBody>
        </p:sp>
        <p:sp>
          <p:nvSpPr>
            <p:cNvPr id="520" name="Google Shape;520;p23"/>
            <p:cNvSpPr txBox="1"/>
            <p:nvPr/>
          </p:nvSpPr>
          <p:spPr>
            <a:xfrm>
              <a:off x="3832225" y="1577975"/>
              <a:ext cx="690600" cy="373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imes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H</a:t>
              </a:r>
              <a:r>
                <a:rPr b="1" baseline="-25000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2</a:t>
              </a:r>
              <a:r>
                <a:rPr b="1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O</a:t>
              </a:r>
              <a:endParaRPr/>
            </a:p>
          </p:txBody>
        </p:sp>
        <p:cxnSp>
          <p:nvCxnSpPr>
            <p:cNvPr id="521" name="Google Shape;521;p23"/>
            <p:cNvCxnSpPr/>
            <p:nvPr/>
          </p:nvCxnSpPr>
          <p:spPr>
            <a:xfrm>
              <a:off x="2468562" y="1950987"/>
              <a:ext cx="0" cy="19368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med" w="med" type="stealth"/>
              <a:tailEnd len="med" w="med" type="stealth"/>
            </a:ln>
          </p:spPr>
        </p:cxnSp>
        <p:sp>
          <p:nvSpPr>
            <p:cNvPr id="522" name="Google Shape;522;p23"/>
            <p:cNvSpPr txBox="1"/>
            <p:nvPr/>
          </p:nvSpPr>
          <p:spPr>
            <a:xfrm>
              <a:off x="1979612" y="2811462"/>
              <a:ext cx="763500" cy="273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36000" lIns="18000" spcFirstLastPara="1" rIns="18000" wrap="square" tIns="36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imes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4-5 нм</a:t>
              </a:r>
              <a:endParaRPr/>
            </a:p>
          </p:txBody>
        </p:sp>
      </p:grpSp>
      <p:pic>
        <p:nvPicPr>
          <p:cNvPr descr="Полотно" id="523" name="Google Shape;523;p2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295400" cy="106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олотно" id="528" name="Google Shape;528;p2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193700" cy="1244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  <p:sp>
        <p:nvSpPr>
          <p:cNvPr id="529" name="Google Shape;529;p24"/>
          <p:cNvSpPr txBox="1"/>
          <p:nvPr/>
        </p:nvSpPr>
        <p:spPr>
          <a:xfrm>
            <a:off x="1219200" y="260350"/>
            <a:ext cx="7924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Фазовые переходы липидов в мембранах</a:t>
            </a:r>
            <a:endParaRPr/>
          </a:p>
        </p:txBody>
      </p:sp>
      <p:sp>
        <p:nvSpPr>
          <p:cNvPr id="530" name="Google Shape;530;p24"/>
          <p:cNvSpPr txBox="1"/>
          <p:nvPr/>
        </p:nvSpPr>
        <p:spPr>
          <a:xfrm>
            <a:off x="685800" y="5105400"/>
            <a:ext cx="3095700" cy="1081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Термотропные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жидкие кристаллы</a:t>
            </a:r>
            <a:endParaRPr/>
          </a:p>
        </p:txBody>
      </p:sp>
      <p:sp>
        <p:nvSpPr>
          <p:cNvPr id="531" name="Google Shape;531;p24"/>
          <p:cNvSpPr txBox="1"/>
          <p:nvPr/>
        </p:nvSpPr>
        <p:spPr>
          <a:xfrm>
            <a:off x="5410200" y="4953000"/>
            <a:ext cx="3386100" cy="11526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Лиотропные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жидкие кристаллы</a:t>
            </a:r>
            <a:endParaRPr/>
          </a:p>
        </p:txBody>
      </p:sp>
      <p:cxnSp>
        <p:nvCxnSpPr>
          <p:cNvPr id="532" name="Google Shape;532;p24"/>
          <p:cNvCxnSpPr/>
          <p:nvPr/>
        </p:nvCxnSpPr>
        <p:spPr>
          <a:xfrm>
            <a:off x="5791200" y="4267200"/>
            <a:ext cx="647700" cy="43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533" name="Google Shape;533;p24"/>
          <p:cNvCxnSpPr/>
          <p:nvPr/>
        </p:nvCxnSpPr>
        <p:spPr>
          <a:xfrm flipH="1">
            <a:off x="2362287" y="4267200"/>
            <a:ext cx="649200" cy="57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534" name="Google Shape;534;p24"/>
          <p:cNvSpPr txBox="1"/>
          <p:nvPr/>
        </p:nvSpPr>
        <p:spPr>
          <a:xfrm>
            <a:off x="349250" y="1295400"/>
            <a:ext cx="86424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400"/>
              <a:buFont typeface="Arial"/>
              <a:buNone/>
            </a:pPr>
            <a:r>
              <a:rPr b="1" i="0" lang="en-US" sz="2400" u="none">
                <a:solidFill>
                  <a:srgbClr val="660033"/>
                </a:solidFill>
                <a:latin typeface="Arial"/>
                <a:ea typeface="Arial"/>
                <a:cs typeface="Arial"/>
                <a:sym typeface="Arial"/>
              </a:rPr>
              <a:t>Жидкокристаллическое состояние</a:t>
            </a: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агрегатное состояние, в котором вещество сохраняет анизотропию физических свойств (механических, электрических, магнитных и оптических), присущих твердым кристаллам и обладает текучестью и другими свойствами, характерными для  жидкостей</a:t>
            </a:r>
            <a:endParaRPr/>
          </a:p>
        </p:txBody>
      </p:sp>
      <p:sp>
        <p:nvSpPr>
          <p:cNvPr id="535" name="Google Shape;535;p24"/>
          <p:cNvSpPr txBox="1"/>
          <p:nvPr/>
        </p:nvSpPr>
        <p:spPr>
          <a:xfrm>
            <a:off x="3108325" y="3533775"/>
            <a:ext cx="309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Жидкие кристаллы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олотно" id="540" name="Google Shape;540;p2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8813" l="4152" r="6537" t="13242"/>
          <a:stretch/>
        </p:blipFill>
        <p:spPr>
          <a:xfrm>
            <a:off x="0" y="0"/>
            <a:ext cx="1332000" cy="1173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524288"/>
            <a:headEnd len="sm" w="sm" type="none"/>
            <a:tailEnd len="sm" w="sm" type="none"/>
          </a:ln>
        </p:spPr>
      </p:pic>
      <p:sp>
        <p:nvSpPr>
          <p:cNvPr id="541" name="Google Shape;541;p25"/>
          <p:cNvSpPr txBox="1"/>
          <p:nvPr/>
        </p:nvSpPr>
        <p:spPr>
          <a:xfrm>
            <a:off x="1331912" y="333375"/>
            <a:ext cx="74169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33"/>
              </a:buClr>
              <a:buSzPts val="2400"/>
              <a:buFont typeface="Arial"/>
              <a:buNone/>
            </a:pPr>
            <a:r>
              <a:rPr b="1" i="0" lang="en-US" sz="2400" u="none">
                <a:solidFill>
                  <a:srgbClr val="660033"/>
                </a:solidFill>
                <a:latin typeface="Arial"/>
                <a:ea typeface="Arial"/>
                <a:cs typeface="Arial"/>
                <a:sym typeface="Arial"/>
              </a:rPr>
              <a:t>Термотропные жидкие кристаллы</a:t>
            </a:r>
            <a:r>
              <a:rPr b="1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образуются при нагревании вещества в определенном интервале температуры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25"/>
          <p:cNvSpPr txBox="1"/>
          <p:nvPr/>
        </p:nvSpPr>
        <p:spPr>
          <a:xfrm>
            <a:off x="0" y="1484312"/>
            <a:ext cx="43290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Рис. 1, формула на стр. 148,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Хим. Энцикл., т.2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Рис.37, стр.78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3300"/>
              </a:buClr>
              <a:buSzPts val="1800"/>
              <a:buFont typeface="Arial"/>
              <a:buNone/>
            </a:pPr>
            <a:r>
              <a:rPr b="1" i="0" lang="en-US" sz="18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Ивков, Динам. струк</a:t>
            </a:r>
            <a:r>
              <a:rPr b="1" i="0" lang="en-US" sz="2400" u="none">
                <a:solidFill>
                  <a:srgbClr val="FF33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543" name="Google Shape;543;p25"/>
          <p:cNvSpPr txBox="1"/>
          <p:nvPr/>
        </p:nvSpPr>
        <p:spPr>
          <a:xfrm>
            <a:off x="1835150" y="3678237"/>
            <a:ext cx="70929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Смектические жидкие кристаллы –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структура слоистая, молекулы располагаются параллельно друг другу и двигаются в пределах одного слоя</a:t>
            </a:r>
            <a:endParaRPr/>
          </a:p>
        </p:txBody>
      </p:sp>
      <p:sp>
        <p:nvSpPr>
          <p:cNvPr id="544" name="Google Shape;544;p25"/>
          <p:cNvSpPr txBox="1"/>
          <p:nvPr/>
        </p:nvSpPr>
        <p:spPr>
          <a:xfrm>
            <a:off x="1954212" y="4760912"/>
            <a:ext cx="71643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5112" lvl="0" marL="2651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Нематические жидкие кристаллы –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молекулы     параллельны друг другу и перемещаются по всем трем направлениям, но не могут изменить свою ориентацию</a:t>
            </a:r>
            <a:endParaRPr/>
          </a:p>
        </p:txBody>
      </p:sp>
      <p:sp>
        <p:nvSpPr>
          <p:cNvPr id="545" name="Google Shape;545;p25"/>
          <p:cNvSpPr txBox="1"/>
          <p:nvPr/>
        </p:nvSpPr>
        <p:spPr>
          <a:xfrm>
            <a:off x="1835150" y="5807075"/>
            <a:ext cx="73089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0850" lvl="0" marL="4508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3. Холестерические жидкие кристаллы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– слои молекул закручены относительно оси спирали</a:t>
            </a:r>
            <a:endParaRPr/>
          </a:p>
        </p:txBody>
      </p:sp>
      <p:pic>
        <p:nvPicPr>
          <p:cNvPr descr="36" id="546" name="Google Shape;546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3375" y="1341437"/>
            <a:ext cx="8477250" cy="19351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35" id="547" name="Google Shape;547;p25"/>
          <p:cNvPicPr preferRelativeResize="0"/>
          <p:nvPr/>
        </p:nvPicPr>
        <p:blipFill rotWithShape="1">
          <a:blip r:embed="rId5">
            <a:alphaModFix/>
          </a:blip>
          <a:srcRect b="-1214" l="0" r="75202" t="0"/>
          <a:stretch/>
        </p:blipFill>
        <p:spPr>
          <a:xfrm>
            <a:off x="619125" y="3789362"/>
            <a:ext cx="1216026" cy="9350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35" id="548" name="Google Shape;548;p25"/>
          <p:cNvPicPr preferRelativeResize="0"/>
          <p:nvPr/>
        </p:nvPicPr>
        <p:blipFill rotWithShape="1">
          <a:blip r:embed="rId5">
            <a:alphaModFix/>
          </a:blip>
          <a:srcRect b="-1214" l="33968" r="31691" t="0"/>
          <a:stretch/>
        </p:blipFill>
        <p:spPr>
          <a:xfrm>
            <a:off x="0" y="4868862"/>
            <a:ext cx="1511300" cy="7921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35" id="549" name="Google Shape;549;p25"/>
          <p:cNvPicPr preferRelativeResize="0"/>
          <p:nvPr/>
        </p:nvPicPr>
        <p:blipFill rotWithShape="1">
          <a:blip r:embed="rId5">
            <a:alphaModFix/>
          </a:blip>
          <a:srcRect b="-9733" l="76592" r="0" t="0"/>
          <a:stretch/>
        </p:blipFill>
        <p:spPr>
          <a:xfrm>
            <a:off x="704850" y="5805487"/>
            <a:ext cx="1130299" cy="98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Оформление по умолчанию">
  <a:themeElements>
    <a:clrScheme name="Оформление по умолчанию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